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23"/>
  </p:notesMasterIdLst>
  <p:sldIdLst>
    <p:sldId id="361" r:id="rId2"/>
    <p:sldId id="582" r:id="rId3"/>
    <p:sldId id="578" r:id="rId4"/>
    <p:sldId id="357" r:id="rId5"/>
    <p:sldId id="585" r:id="rId6"/>
    <p:sldId id="579" r:id="rId7"/>
    <p:sldId id="580" r:id="rId8"/>
    <p:sldId id="583" r:id="rId9"/>
    <p:sldId id="581" r:id="rId10"/>
    <p:sldId id="295" r:id="rId11"/>
    <p:sldId id="359" r:id="rId12"/>
    <p:sldId id="335" r:id="rId13"/>
    <p:sldId id="354" r:id="rId14"/>
    <p:sldId id="350" r:id="rId15"/>
    <p:sldId id="288" r:id="rId16"/>
    <p:sldId id="276" r:id="rId17"/>
    <p:sldId id="358" r:id="rId18"/>
    <p:sldId id="360" r:id="rId19"/>
    <p:sldId id="584" r:id="rId20"/>
    <p:sldId id="370" r:id="rId21"/>
    <p:sldId id="36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99CC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742" autoAdjust="0"/>
    <p:restoredTop sz="94660"/>
  </p:normalViewPr>
  <p:slideViewPr>
    <p:cSldViewPr snapToGrid="0">
      <p:cViewPr varScale="1">
        <p:scale>
          <a:sx n="89" d="100"/>
          <a:sy n="89" d="100"/>
        </p:scale>
        <p:origin x="184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4ECA81-C6C1-42E2-A889-FFD5EDB760B0}" type="datetimeFigureOut">
              <a:rPr lang="en-CA" smtClean="0"/>
              <a:t>2024-05-28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3492B-D9F0-44D6-83ED-EE15B032B4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2200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A1819"/>
                </a:solidFill>
                <a:effectLst/>
                <a:latin typeface="ff-tisa-sans-web-pro"/>
              </a:rPr>
              <a:t>Bletchley Park was a converted private house which was taken over by the British Secret Intelligence Service (MI6 to you and me) in 1938. There was a small code-breaking organization between the wars called the Government Code &amp; Cypher School, which was part of MI6, and they moved in just before the war began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AB8A6-DB5D-CC4A-8AF7-26A038E90D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11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A1819"/>
                </a:solidFill>
                <a:effectLst/>
                <a:latin typeface="ff-tisa-sans-web-pro"/>
              </a:rPr>
              <a:t>Bletchley Park was a converted private house which was taken over by the British Secret Intelligence Service (MI6 to you and me) in 1938. There was a small code-breaking organization between the wars called the Government Code &amp; Cypher School, which was part of MI6, and they moved in just before the war began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AB8A6-DB5D-CC4A-8AF7-26A038E90D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49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D110-B33C-3E49-B5DC-7F1369944E6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860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D110-B33C-3E49-B5DC-7F1369944E6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832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D110-B33C-3E49-B5DC-7F1369944E6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90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9A4-6E61-4AF5-9711-A3D313611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2409479"/>
            <a:ext cx="11391065" cy="89358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B255B-D275-45F6-ACB5-BBD491BB4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3848999"/>
            <a:ext cx="1139106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8934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  <a:lvl2pPr>
              <a:defRPr>
                <a:solidFill>
                  <a:srgbClr val="444445"/>
                </a:solidFill>
              </a:defRPr>
            </a:lvl2pPr>
            <a:lvl3pPr>
              <a:defRPr>
                <a:solidFill>
                  <a:srgbClr val="444445"/>
                </a:solidFill>
              </a:defRPr>
            </a:lvl3pPr>
            <a:lvl4pPr>
              <a:defRPr>
                <a:solidFill>
                  <a:srgbClr val="444445"/>
                </a:solidFill>
              </a:defRPr>
            </a:lvl4pPr>
            <a:lvl5pP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951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569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tx1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tx1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tx1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tx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7234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5/28/24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91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5685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Cryptography and Cryptanalysis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4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4.1.1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3541CF-0995-37EB-7179-D08A34EE1BA9}"/>
              </a:ext>
            </a:extLst>
          </p:cNvPr>
          <p:cNvSpPr txBox="1"/>
          <p:nvPr/>
        </p:nvSpPr>
        <p:spPr>
          <a:xfrm>
            <a:off x="6382564" y="4361688"/>
            <a:ext cx="5597493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b="1" dirty="0"/>
              <a:t>Upcoming:</a:t>
            </a:r>
          </a:p>
          <a:p>
            <a:pPr algn="ctr"/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Reflection 4 released Friday @ 11 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Lab 4 released this Friday @ 12 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PRA (Lab) on Friday @ 2PM this week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Midterm</a:t>
            </a:r>
            <a:r>
              <a:rPr lang="en-CA" dirty="0"/>
              <a:t> - May 31 in lecture @ 9:10 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B63EA6-E476-A6DF-E460-1FCC5976EB05}"/>
              </a:ext>
            </a:extLst>
          </p:cNvPr>
          <p:cNvSpPr txBox="1"/>
          <p:nvPr/>
        </p:nvSpPr>
        <p:spPr>
          <a:xfrm>
            <a:off x="335947" y="4361688"/>
            <a:ext cx="5788535" cy="20313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b="1" dirty="0"/>
              <a:t>While waiting for class to start:</a:t>
            </a:r>
          </a:p>
          <a:p>
            <a:pPr algn="ctr"/>
            <a:endParaRPr lang="en-CA" dirty="0"/>
          </a:p>
          <a:p>
            <a:r>
              <a:rPr lang="en-CA" dirty="0"/>
              <a:t>Download and open the </a:t>
            </a:r>
            <a:r>
              <a:rPr lang="en-CA" dirty="0" err="1"/>
              <a:t>Jupyter</a:t>
            </a:r>
            <a:r>
              <a:rPr lang="en-CA" dirty="0"/>
              <a:t> Notebook (.</a:t>
            </a:r>
            <a:r>
              <a:rPr lang="en-CA" dirty="0" err="1"/>
              <a:t>ipynb</a:t>
            </a:r>
            <a:r>
              <a:rPr lang="en-CA" dirty="0"/>
              <a:t>) for Lecture 4.1.1</a:t>
            </a:r>
          </a:p>
          <a:p>
            <a:endParaRPr lang="en-CA" dirty="0"/>
          </a:p>
          <a:p>
            <a:r>
              <a:rPr lang="en-CA" dirty="0"/>
              <a:t>You may also use this lecture’s </a:t>
            </a:r>
            <a:r>
              <a:rPr lang="en-CA" dirty="0" err="1"/>
              <a:t>JupyterHub</a:t>
            </a:r>
            <a:r>
              <a:rPr lang="en-CA" dirty="0"/>
              <a:t> link instead (although opening it locally is encouraged).</a:t>
            </a:r>
          </a:p>
        </p:txBody>
      </p:sp>
    </p:spTree>
    <p:extLst>
      <p:ext uri="{BB962C8B-B14F-4D97-AF65-F5344CB8AC3E}">
        <p14:creationId xmlns:p14="http://schemas.microsoft.com/office/powerpoint/2010/main" val="1510357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5F362-7CF7-BF4B-B86A-1CB9B870E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72" y="654383"/>
            <a:ext cx="10098953" cy="1597228"/>
          </a:xfrm>
        </p:spPr>
        <p:txBody>
          <a:bodyPr>
            <a:normAutofit/>
          </a:bodyPr>
          <a:lstStyle/>
          <a:p>
            <a:r>
              <a:rPr lang="en-US" sz="5100" dirty="0"/>
              <a:t>Cryptography and Cryptanalysis work against one another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5AB07-313B-7E42-81B3-6A8347DC8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251611"/>
            <a:ext cx="5661897" cy="3393701"/>
          </a:xfrm>
        </p:spPr>
        <p:txBody>
          <a:bodyPr anchor="t">
            <a:normAutofit/>
          </a:bodyPr>
          <a:lstStyle/>
          <a:p>
            <a:r>
              <a:rPr lang="en-US" sz="2400" dirty="0"/>
              <a:t>To create our own cryptography code, we can take advantage of:</a:t>
            </a:r>
          </a:p>
          <a:p>
            <a:pPr lvl="1"/>
            <a:r>
              <a:rPr lang="en-US" sz="1800" dirty="0"/>
              <a:t>user input, </a:t>
            </a:r>
          </a:p>
          <a:p>
            <a:pPr lvl="1"/>
            <a:r>
              <a:rPr lang="en-US" sz="1800" dirty="0"/>
              <a:t>loops, </a:t>
            </a:r>
          </a:p>
          <a:p>
            <a:pPr lvl="1"/>
            <a:r>
              <a:rPr lang="en-US" sz="1800" dirty="0"/>
              <a:t>conditional statements, </a:t>
            </a:r>
          </a:p>
          <a:p>
            <a:pPr lvl="1"/>
            <a:r>
              <a:rPr lang="en-US" sz="1800" dirty="0"/>
              <a:t>ASCII codes, </a:t>
            </a:r>
          </a:p>
          <a:p>
            <a:pPr lvl="1"/>
            <a:r>
              <a:rPr lang="en-US" sz="1800" dirty="0"/>
              <a:t>string methods,</a:t>
            </a:r>
          </a:p>
          <a:p>
            <a:pPr lvl="1"/>
            <a:r>
              <a:rPr lang="en-US" sz="1800" dirty="0"/>
              <a:t>comparison operators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B7632-A196-619E-622E-0484FA784993}"/>
              </a:ext>
            </a:extLst>
          </p:cNvPr>
          <p:cNvSpPr txBox="1"/>
          <p:nvPr/>
        </p:nvSpPr>
        <p:spPr>
          <a:xfrm>
            <a:off x="3666902" y="2620943"/>
            <a:ext cx="1588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Cryptography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FFD08A-CC0F-418C-43FF-27C000C579DF}"/>
              </a:ext>
            </a:extLst>
          </p:cNvPr>
          <p:cNvSpPr txBox="1"/>
          <p:nvPr/>
        </p:nvSpPr>
        <p:spPr>
          <a:xfrm>
            <a:off x="747769" y="6024088"/>
            <a:ext cx="1527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Cryptanalysis</a:t>
            </a:r>
          </a:p>
        </p:txBody>
      </p:sp>
      <p:pic>
        <p:nvPicPr>
          <p:cNvPr id="1026" name="Picture 2" descr="What is the relationship between plaintext and ciphertext? - Quora">
            <a:extLst>
              <a:ext uri="{FF2B5EF4-FFF2-40B4-BE49-F238E27FC236}">
                <a16:creationId xmlns:a16="http://schemas.microsoft.com/office/drawing/2014/main" id="{7465F94A-339B-38FA-2DF9-58DD13B84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72" y="2990275"/>
            <a:ext cx="5188510" cy="303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Difference between Encryption and Cryptography - GeeksforGeeks">
            <a:extLst>
              <a:ext uri="{FF2B5EF4-FFF2-40B4-BE49-F238E27FC236}">
                <a16:creationId xmlns:a16="http://schemas.microsoft.com/office/drawing/2014/main" id="{BD40BB98-F114-1E00-F5CD-723E9F9ED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" t="4035" r="2089" b="22198"/>
          <a:stretch/>
        </p:blipFill>
        <p:spPr bwMode="auto">
          <a:xfrm>
            <a:off x="6662057" y="4953000"/>
            <a:ext cx="4622453" cy="170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884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30864C-275C-E5E6-D7F9-66C3E1913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6455"/>
            <a:ext cx="10515600" cy="656148"/>
          </a:xfrm>
        </p:spPr>
        <p:txBody>
          <a:bodyPr anchor="ctr">
            <a:normAutofit/>
          </a:bodyPr>
          <a:lstStyle/>
          <a:p>
            <a:r>
              <a:rPr lang="en-US" sz="4100" dirty="0"/>
              <a:t>Some friendly reminders</a:t>
            </a:r>
            <a:r>
              <a:rPr lang="en-US" sz="4100" dirty="0">
                <a:solidFill>
                  <a:schemeClr val="accent2"/>
                </a:solidFill>
              </a:rPr>
              <a:t>…</a:t>
            </a:r>
          </a:p>
        </p:txBody>
      </p:sp>
      <p:pic>
        <p:nvPicPr>
          <p:cNvPr id="1026" name="Picture 2" descr="Spider-Man Reminder Meme - Room Escape Artist">
            <a:extLst>
              <a:ext uri="{FF2B5EF4-FFF2-40B4-BE49-F238E27FC236}">
                <a16:creationId xmlns:a16="http://schemas.microsoft.com/office/drawing/2014/main" id="{711835F4-29E7-DF16-D408-8C57DC04A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8283" y="2105006"/>
            <a:ext cx="4912832" cy="4102215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98460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CE616-8301-CE4C-861F-244C5FBB7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Making Choices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10C64F-0446-8345-A8F7-DCF8270F3A69}"/>
              </a:ext>
            </a:extLst>
          </p:cNvPr>
          <p:cNvSpPr txBox="1"/>
          <p:nvPr/>
        </p:nvSpPr>
        <p:spPr>
          <a:xfrm>
            <a:off x="2006600" y="2472517"/>
            <a:ext cx="1803400" cy="461665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statements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F7D38B-4010-4C4B-AA5D-5219DD07E24E}"/>
              </a:ext>
            </a:extLst>
          </p:cNvPr>
          <p:cNvSpPr txBox="1"/>
          <p:nvPr/>
        </p:nvSpPr>
        <p:spPr>
          <a:xfrm>
            <a:off x="2006600" y="3592965"/>
            <a:ext cx="1803400" cy="461665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statements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DB9E66-DD17-C44F-A288-5DAFB7C33AD5}"/>
              </a:ext>
            </a:extLst>
          </p:cNvPr>
          <p:cNvSpPr txBox="1"/>
          <p:nvPr/>
        </p:nvSpPr>
        <p:spPr>
          <a:xfrm>
            <a:off x="2006600" y="4602134"/>
            <a:ext cx="1803400" cy="461665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statements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A6A1F5-2E35-6D45-AD1D-76EA7D492BEF}"/>
              </a:ext>
            </a:extLst>
          </p:cNvPr>
          <p:cNvSpPr txBox="1"/>
          <p:nvPr/>
        </p:nvSpPr>
        <p:spPr>
          <a:xfrm>
            <a:off x="6578602" y="5568118"/>
            <a:ext cx="1803400" cy="461665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statements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75C6E8-B4F8-3A43-9514-9889DC5BA4EF}"/>
              </a:ext>
            </a:extLst>
          </p:cNvPr>
          <p:cNvSpPr txBox="1"/>
          <p:nvPr/>
        </p:nvSpPr>
        <p:spPr>
          <a:xfrm>
            <a:off x="6559554" y="1839820"/>
            <a:ext cx="1803400" cy="461665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statements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2D2B1D-F53B-B84C-8B2D-80AB8E5C5177}"/>
              </a:ext>
            </a:extLst>
          </p:cNvPr>
          <p:cNvSpPr/>
          <p:nvPr/>
        </p:nvSpPr>
        <p:spPr>
          <a:xfrm rot="2700000">
            <a:off x="6781803" y="3005855"/>
            <a:ext cx="1396998" cy="1401734"/>
          </a:xfrm>
          <a:prstGeom prst="rect">
            <a:avLst/>
          </a:prstGeom>
          <a:solidFill>
            <a:srgbClr val="0000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7E2DD6-D7EF-294E-9B5E-0669ADDA08BE}"/>
              </a:ext>
            </a:extLst>
          </p:cNvPr>
          <p:cNvSpPr txBox="1"/>
          <p:nvPr/>
        </p:nvSpPr>
        <p:spPr>
          <a:xfrm>
            <a:off x="6724103" y="3452370"/>
            <a:ext cx="1512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condition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552518-E90E-8A46-A142-F01E3236A3D1}"/>
              </a:ext>
            </a:extLst>
          </p:cNvPr>
          <p:cNvSpPr txBox="1"/>
          <p:nvPr/>
        </p:nvSpPr>
        <p:spPr>
          <a:xfrm>
            <a:off x="9010650" y="4559481"/>
            <a:ext cx="1803400" cy="461665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statements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B2EA2159-824D-2D49-9E82-4C7240A1A0A6}"/>
              </a:ext>
            </a:extLst>
          </p:cNvPr>
          <p:cNvCxnSpPr>
            <a:endCxn id="29" idx="0"/>
          </p:cNvCxnSpPr>
          <p:nvPr/>
        </p:nvCxnSpPr>
        <p:spPr>
          <a:xfrm>
            <a:off x="8469804" y="3683202"/>
            <a:ext cx="1442546" cy="876279"/>
          </a:xfrm>
          <a:prstGeom prst="bentConnector2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83BFC922-9159-1947-AC26-280C16336D8C}"/>
              </a:ext>
            </a:extLst>
          </p:cNvPr>
          <p:cNvCxnSpPr>
            <a:stCxn id="29" idx="2"/>
            <a:endCxn id="25" idx="3"/>
          </p:cNvCxnSpPr>
          <p:nvPr/>
        </p:nvCxnSpPr>
        <p:spPr>
          <a:xfrm rot="5400000">
            <a:off x="8758274" y="4644874"/>
            <a:ext cx="777805" cy="1530348"/>
          </a:xfrm>
          <a:prstGeom prst="bentConnector2">
            <a:avLst/>
          </a:prstGeom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7F86FB5-87B3-5842-847A-12B656AE313D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7461254" y="2301485"/>
            <a:ext cx="0" cy="410229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BEEEE5F-8CDF-5048-8F83-F3CDB82F4890}"/>
              </a:ext>
            </a:extLst>
          </p:cNvPr>
          <p:cNvCxnSpPr>
            <a:cxnSpLocks/>
          </p:cNvCxnSpPr>
          <p:nvPr/>
        </p:nvCxnSpPr>
        <p:spPr>
          <a:xfrm>
            <a:off x="7461254" y="4696224"/>
            <a:ext cx="0" cy="849158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4B5DCDE-7ADB-844D-96BE-0288819D358D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908300" y="1845327"/>
            <a:ext cx="0" cy="62719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E7D35EE-68CC-1D40-99AD-41E163F41A88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>
            <a:off x="2908300" y="2934182"/>
            <a:ext cx="0" cy="65878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714CD12-1629-7D43-8FF3-EE5451134EFE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2908300" y="4054630"/>
            <a:ext cx="0" cy="54750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D3F845A-FACC-C043-BB56-6315261E2BF2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2908300" y="5063799"/>
            <a:ext cx="0" cy="74260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2EDBB97-73DB-8340-A26B-F8D3DF4ADFF3}"/>
              </a:ext>
            </a:extLst>
          </p:cNvPr>
          <p:cNvCxnSpPr>
            <a:cxnSpLocks/>
          </p:cNvCxnSpPr>
          <p:nvPr/>
        </p:nvCxnSpPr>
        <p:spPr>
          <a:xfrm>
            <a:off x="7461254" y="6029783"/>
            <a:ext cx="0" cy="48531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9" name="object 12">
            <a:extLst>
              <a:ext uri="{FF2B5EF4-FFF2-40B4-BE49-F238E27FC236}">
                <a16:creationId xmlns:a16="http://schemas.microsoft.com/office/drawing/2014/main" id="{FECEC483-DA95-7D49-8F86-D882FF7D6612}"/>
              </a:ext>
            </a:extLst>
          </p:cNvPr>
          <p:cNvSpPr/>
          <p:nvPr/>
        </p:nvSpPr>
        <p:spPr>
          <a:xfrm>
            <a:off x="10791238" y="2557413"/>
            <a:ext cx="412175" cy="3362102"/>
          </a:xfrm>
          <a:custGeom>
            <a:avLst/>
            <a:gdLst/>
            <a:ahLst/>
            <a:cxnLst/>
            <a:rect l="l" t="t" r="r" b="b"/>
            <a:pathLst>
              <a:path w="327659" h="2672715">
                <a:moveTo>
                  <a:pt x="0" y="2672286"/>
                </a:moveTo>
                <a:lnTo>
                  <a:pt x="40148" y="2671482"/>
                </a:lnTo>
                <a:lnTo>
                  <a:pt x="93472" y="2667559"/>
                </a:lnTo>
                <a:lnTo>
                  <a:pt x="135077" y="2660948"/>
                </a:lnTo>
                <a:lnTo>
                  <a:pt x="168091" y="1364139"/>
                </a:lnTo>
                <a:lnTo>
                  <a:pt x="169321" y="1360733"/>
                </a:lnTo>
                <a:lnTo>
                  <a:pt x="208076" y="1346001"/>
                </a:lnTo>
                <a:lnTo>
                  <a:pt x="252257" y="1339861"/>
                </a:lnTo>
                <a:lnTo>
                  <a:pt x="307406" y="1336534"/>
                </a:lnTo>
                <a:lnTo>
                  <a:pt x="327557" y="1336162"/>
                </a:lnTo>
                <a:lnTo>
                  <a:pt x="307939" y="1335927"/>
                </a:lnTo>
                <a:lnTo>
                  <a:pt x="252988" y="1332730"/>
                </a:lnTo>
                <a:lnTo>
                  <a:pt x="207921" y="1326376"/>
                </a:lnTo>
                <a:lnTo>
                  <a:pt x="168857" y="1310806"/>
                </a:lnTo>
                <a:lnTo>
                  <a:pt x="168091" y="27978"/>
                </a:lnTo>
                <a:lnTo>
                  <a:pt x="166860" y="24572"/>
                </a:lnTo>
                <a:lnTo>
                  <a:pt x="128105" y="9839"/>
                </a:lnTo>
                <a:lnTo>
                  <a:pt x="83924" y="3700"/>
                </a:lnTo>
                <a:lnTo>
                  <a:pt x="28776" y="372"/>
                </a:lnTo>
                <a:lnTo>
                  <a:pt x="8624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60" name="object 15">
            <a:extLst>
              <a:ext uri="{FF2B5EF4-FFF2-40B4-BE49-F238E27FC236}">
                <a16:creationId xmlns:a16="http://schemas.microsoft.com/office/drawing/2014/main" id="{C00452CF-8403-B34C-B018-BD5865938B18}"/>
              </a:ext>
            </a:extLst>
          </p:cNvPr>
          <p:cNvSpPr txBox="1"/>
          <p:nvPr/>
        </p:nvSpPr>
        <p:spPr>
          <a:xfrm>
            <a:off x="11461745" y="2606382"/>
            <a:ext cx="369332" cy="3122465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vert="vert270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ond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iti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ona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str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ct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D06DEEF-8C68-0A4F-AD49-A1FF4F10B20D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7461254" y="1391769"/>
            <a:ext cx="0" cy="44805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0" name="object 12">
            <a:extLst>
              <a:ext uri="{FF2B5EF4-FFF2-40B4-BE49-F238E27FC236}">
                <a16:creationId xmlns:a16="http://schemas.microsoft.com/office/drawing/2014/main" id="{1AC8CAF0-E29B-0144-8F69-4F2FD97A89F8}"/>
              </a:ext>
            </a:extLst>
          </p:cNvPr>
          <p:cNvSpPr/>
          <p:nvPr/>
        </p:nvSpPr>
        <p:spPr>
          <a:xfrm flipH="1">
            <a:off x="1162136" y="2206015"/>
            <a:ext cx="611161" cy="3362102"/>
          </a:xfrm>
          <a:custGeom>
            <a:avLst/>
            <a:gdLst/>
            <a:ahLst/>
            <a:cxnLst/>
            <a:rect l="l" t="t" r="r" b="b"/>
            <a:pathLst>
              <a:path w="327659" h="2672715">
                <a:moveTo>
                  <a:pt x="0" y="2672286"/>
                </a:moveTo>
                <a:lnTo>
                  <a:pt x="40148" y="2671482"/>
                </a:lnTo>
                <a:lnTo>
                  <a:pt x="93472" y="2667559"/>
                </a:lnTo>
                <a:lnTo>
                  <a:pt x="135077" y="2660948"/>
                </a:lnTo>
                <a:lnTo>
                  <a:pt x="168091" y="1364139"/>
                </a:lnTo>
                <a:lnTo>
                  <a:pt x="169321" y="1360733"/>
                </a:lnTo>
                <a:lnTo>
                  <a:pt x="208076" y="1346001"/>
                </a:lnTo>
                <a:lnTo>
                  <a:pt x="252257" y="1339861"/>
                </a:lnTo>
                <a:lnTo>
                  <a:pt x="307406" y="1336534"/>
                </a:lnTo>
                <a:lnTo>
                  <a:pt x="327557" y="1336162"/>
                </a:lnTo>
                <a:lnTo>
                  <a:pt x="307939" y="1335927"/>
                </a:lnTo>
                <a:lnTo>
                  <a:pt x="252988" y="1332730"/>
                </a:lnTo>
                <a:lnTo>
                  <a:pt x="207921" y="1326376"/>
                </a:lnTo>
                <a:lnTo>
                  <a:pt x="168857" y="1310806"/>
                </a:lnTo>
                <a:lnTo>
                  <a:pt x="168091" y="27978"/>
                </a:lnTo>
                <a:lnTo>
                  <a:pt x="166860" y="24572"/>
                </a:lnTo>
                <a:lnTo>
                  <a:pt x="128105" y="9839"/>
                </a:lnTo>
                <a:lnTo>
                  <a:pt x="83924" y="3700"/>
                </a:lnTo>
                <a:lnTo>
                  <a:pt x="28776" y="372"/>
                </a:lnTo>
                <a:lnTo>
                  <a:pt x="8624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71" name="object 15">
            <a:extLst>
              <a:ext uri="{FF2B5EF4-FFF2-40B4-BE49-F238E27FC236}">
                <a16:creationId xmlns:a16="http://schemas.microsoft.com/office/drawing/2014/main" id="{D3EFF445-D24A-CA4E-92EA-E6AEF16803C0}"/>
              </a:ext>
            </a:extLst>
          </p:cNvPr>
          <p:cNvSpPr txBox="1"/>
          <p:nvPr/>
        </p:nvSpPr>
        <p:spPr>
          <a:xfrm>
            <a:off x="621290" y="2325833"/>
            <a:ext cx="369332" cy="3122465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vert="vert270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Arial"/>
                <a:cs typeface="Arial"/>
              </a:rPr>
              <a:t>Sequential structure</a:t>
            </a:r>
            <a:endParaRPr sz="2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34BE723-387C-6742-B5F3-6EAE702ABBA0}"/>
              </a:ext>
            </a:extLst>
          </p:cNvPr>
          <p:cNvSpPr txBox="1"/>
          <p:nvPr/>
        </p:nvSpPr>
        <p:spPr>
          <a:xfrm>
            <a:off x="8728136" y="3104326"/>
            <a:ext cx="95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True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BA179B0-68C8-EE48-AD66-76C40879441D}"/>
              </a:ext>
            </a:extLst>
          </p:cNvPr>
          <p:cNvSpPr txBox="1"/>
          <p:nvPr/>
        </p:nvSpPr>
        <p:spPr>
          <a:xfrm>
            <a:off x="6499777" y="4781532"/>
            <a:ext cx="95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False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B4792DBB-C7F4-5743-B03B-0F7BF2B57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1373" y="580905"/>
            <a:ext cx="1891612" cy="1891612"/>
          </a:xfrm>
          <a:prstGeom prst="rect">
            <a:avLst/>
          </a:prstGeom>
        </p:spPr>
      </p:pic>
      <p:sp>
        <p:nvSpPr>
          <p:cNvPr id="78" name="Oval 77">
            <a:extLst>
              <a:ext uri="{FF2B5EF4-FFF2-40B4-BE49-F238E27FC236}">
                <a16:creationId xmlns:a16="http://schemas.microsoft.com/office/drawing/2014/main" id="{0D12675B-2652-DE45-BB8A-BA68BBE95C57}"/>
              </a:ext>
            </a:extLst>
          </p:cNvPr>
          <p:cNvSpPr/>
          <p:nvPr/>
        </p:nvSpPr>
        <p:spPr>
          <a:xfrm>
            <a:off x="6342090" y="2579487"/>
            <a:ext cx="2279197" cy="227919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DA2C1DC-22D5-CB4A-9377-2DD54DA9DA3E}"/>
              </a:ext>
            </a:extLst>
          </p:cNvPr>
          <p:cNvSpPr txBox="1"/>
          <p:nvPr/>
        </p:nvSpPr>
        <p:spPr>
          <a:xfrm>
            <a:off x="5813147" y="2981216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if</a:t>
            </a:r>
          </a:p>
        </p:txBody>
      </p:sp>
    </p:spTree>
    <p:extLst>
      <p:ext uri="{BB962C8B-B14F-4D97-AF65-F5344CB8AC3E}">
        <p14:creationId xmlns:p14="http://schemas.microsoft.com/office/powerpoint/2010/main" val="2414783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9D2E7-D7FA-BD42-ACB0-E49A37BB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Adding the </a:t>
            </a:r>
            <a:r>
              <a:rPr lang="en-US" dirty="0" err="1"/>
              <a:t>elif</a:t>
            </a:r>
            <a:r>
              <a:rPr lang="en-US" dirty="0"/>
              <a:t> (else if)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DC257-2977-FB44-8C6E-197757F49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most general form of the if conditional statement is:</a:t>
            </a:r>
          </a:p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A9660D-0E4D-AD45-BAD4-47E3C7FAEA74}"/>
              </a:ext>
            </a:extLst>
          </p:cNvPr>
          <p:cNvSpPr txBox="1">
            <a:spLocks/>
          </p:cNvSpPr>
          <p:nvPr/>
        </p:nvSpPr>
        <p:spPr>
          <a:xfrm>
            <a:off x="4203214" y="2798224"/>
            <a:ext cx="7988786" cy="32534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 the colons (</a:t>
            </a:r>
            <a:r>
              <a:rPr lang="en-US" dirty="0">
                <a:sym typeface="Wingdings" pitchFamily="2" charset="2"/>
              </a:rPr>
              <a:t>:) and the indents!</a:t>
            </a:r>
            <a:endParaRPr lang="en-US" dirty="0"/>
          </a:p>
          <a:p>
            <a:r>
              <a:rPr lang="en-US" dirty="0"/>
              <a:t>ONLY 1 body will be executed.  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 statement is True, execute body1, exits</a:t>
            </a:r>
            <a:r>
              <a:rPr lang="en-US" dirty="0">
                <a:solidFill>
                  <a:schemeClr val="accent6"/>
                </a:solidFill>
              </a:rPr>
              <a:t> if </a:t>
            </a:r>
            <a:r>
              <a:rPr lang="en-US" dirty="0"/>
              <a:t>structure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 statement is False, continue to </a:t>
            </a:r>
            <a:r>
              <a:rPr lang="en-US" dirty="0" err="1">
                <a:solidFill>
                  <a:schemeClr val="accent6"/>
                </a:solidFill>
              </a:rPr>
              <a:t>elif</a:t>
            </a:r>
            <a:r>
              <a:rPr lang="en-US" dirty="0"/>
              <a:t> statement</a:t>
            </a:r>
          </a:p>
          <a:p>
            <a:pPr lvl="1"/>
            <a:r>
              <a:rPr lang="en-US" dirty="0" err="1">
                <a:solidFill>
                  <a:schemeClr val="accent6"/>
                </a:solidFill>
              </a:rPr>
              <a:t>elif</a:t>
            </a:r>
            <a:r>
              <a:rPr lang="en-US" dirty="0"/>
              <a:t> statement is True, execute </a:t>
            </a:r>
            <a:r>
              <a:rPr lang="en-US" dirty="0" err="1">
                <a:solidFill>
                  <a:schemeClr val="accent6"/>
                </a:solidFill>
              </a:rPr>
              <a:t>elif</a:t>
            </a:r>
            <a:r>
              <a:rPr lang="en-US" dirty="0"/>
              <a:t> body, exits </a:t>
            </a:r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 structure</a:t>
            </a:r>
          </a:p>
          <a:p>
            <a:pPr lvl="1"/>
            <a:r>
              <a:rPr lang="en-US" dirty="0" err="1">
                <a:solidFill>
                  <a:schemeClr val="accent6"/>
                </a:solidFill>
              </a:rPr>
              <a:t>elif</a:t>
            </a:r>
            <a:r>
              <a:rPr lang="en-US" dirty="0"/>
              <a:t> statement is False, continue to next </a:t>
            </a:r>
            <a:r>
              <a:rPr lang="en-US" dirty="0" err="1">
                <a:solidFill>
                  <a:schemeClr val="accent6"/>
                </a:solidFill>
              </a:rPr>
              <a:t>elif</a:t>
            </a:r>
            <a:r>
              <a:rPr lang="en-US" dirty="0"/>
              <a:t> statement</a:t>
            </a:r>
          </a:p>
          <a:p>
            <a:pPr lvl="1"/>
            <a:r>
              <a:rPr lang="en-US" dirty="0"/>
              <a:t>All </a:t>
            </a:r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’s and </a:t>
            </a:r>
            <a:r>
              <a:rPr lang="en-US" dirty="0" err="1">
                <a:solidFill>
                  <a:schemeClr val="accent6"/>
                </a:solidFill>
              </a:rPr>
              <a:t>elif</a:t>
            </a:r>
            <a:r>
              <a:rPr lang="en-US" dirty="0" err="1"/>
              <a:t>’s</a:t>
            </a:r>
            <a:r>
              <a:rPr lang="en-US" dirty="0"/>
              <a:t> are False, execute </a:t>
            </a:r>
            <a:r>
              <a:rPr lang="en-US" dirty="0">
                <a:solidFill>
                  <a:schemeClr val="accent6"/>
                </a:solidFill>
              </a:rPr>
              <a:t>else</a:t>
            </a:r>
            <a:r>
              <a:rPr lang="en-US" dirty="0"/>
              <a:t> statement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48B044D-82A5-C842-B4A7-2B3A4F0105CA}"/>
              </a:ext>
            </a:extLst>
          </p:cNvPr>
          <p:cNvGrpSpPr/>
          <p:nvPr/>
        </p:nvGrpSpPr>
        <p:grpSpPr>
          <a:xfrm>
            <a:off x="838200" y="2200082"/>
            <a:ext cx="4023732" cy="4633767"/>
            <a:chOff x="1061782" y="2435246"/>
            <a:chExt cx="5694218" cy="463376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094D6D5-2255-7E4A-9C41-8E3471BCF41C}"/>
                </a:ext>
              </a:extLst>
            </p:cNvPr>
            <p:cNvSpPr txBox="1"/>
            <p:nvPr/>
          </p:nvSpPr>
          <p:spPr>
            <a:xfrm>
              <a:off x="1061782" y="2435246"/>
              <a:ext cx="5694218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6">
                      <a:lumMod val="75000"/>
                    </a:schemeClr>
                  </a:solidFill>
                </a:rPr>
                <a:t>if </a:t>
              </a:r>
              <a:r>
                <a:rPr lang="en-US" sz="3600" dirty="0">
                  <a:solidFill>
                    <a:srgbClr val="00B050"/>
                  </a:solidFill>
                </a:rPr>
                <a:t>condition1</a:t>
              </a:r>
              <a:r>
                <a:rPr lang="en-US" sz="3600" dirty="0">
                  <a:solidFill>
                    <a:schemeClr val="accent6"/>
                  </a:solidFill>
                </a:rPr>
                <a:t>:</a:t>
              </a:r>
            </a:p>
            <a:p>
              <a:r>
                <a:rPr lang="en-US" sz="3600" dirty="0">
                  <a:solidFill>
                    <a:srgbClr val="00B050"/>
                  </a:solidFill>
                </a:rPr>
                <a:t>	body1</a:t>
              </a:r>
            </a:p>
            <a:p>
              <a:r>
                <a:rPr lang="en-US" sz="3600" dirty="0" err="1">
                  <a:solidFill>
                    <a:schemeClr val="accent6">
                      <a:lumMod val="75000"/>
                    </a:schemeClr>
                  </a:solidFill>
                </a:rPr>
                <a:t>elif</a:t>
              </a:r>
              <a:r>
                <a:rPr lang="en-US" sz="3600" dirty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sz="3600" dirty="0">
                  <a:solidFill>
                    <a:srgbClr val="00B050"/>
                  </a:solidFill>
                </a:rPr>
                <a:t>condition2</a:t>
              </a:r>
              <a:r>
                <a:rPr lang="en-US" sz="3600" dirty="0">
                  <a:solidFill>
                    <a:schemeClr val="accent6"/>
                  </a:solidFill>
                </a:rPr>
                <a:t>:</a:t>
              </a:r>
            </a:p>
            <a:p>
              <a:r>
                <a:rPr lang="en-US" sz="3600" dirty="0">
                  <a:solidFill>
                    <a:srgbClr val="00B050"/>
                  </a:solidFill>
                </a:rPr>
                <a:t>	body2</a:t>
              </a:r>
            </a:p>
            <a:p>
              <a:r>
                <a:rPr lang="en-US" sz="3600" dirty="0" err="1">
                  <a:solidFill>
                    <a:schemeClr val="accent6">
                      <a:lumMod val="75000"/>
                    </a:schemeClr>
                  </a:solidFill>
                </a:rPr>
                <a:t>elif</a:t>
              </a:r>
              <a:r>
                <a:rPr lang="en-US" sz="3600" dirty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sz="3600" dirty="0" err="1">
                  <a:solidFill>
                    <a:srgbClr val="00B050"/>
                  </a:solidFill>
                </a:rPr>
                <a:t>conditionN</a:t>
              </a:r>
              <a:r>
                <a:rPr lang="en-US" sz="3600" dirty="0">
                  <a:solidFill>
                    <a:schemeClr val="accent6"/>
                  </a:solidFill>
                </a:rPr>
                <a:t>:</a:t>
              </a:r>
            </a:p>
            <a:p>
              <a:r>
                <a:rPr lang="en-US" sz="3600" dirty="0">
                  <a:solidFill>
                    <a:srgbClr val="00B050"/>
                  </a:solidFill>
                </a:rPr>
                <a:t>	</a:t>
              </a:r>
              <a:r>
                <a:rPr lang="en-US" sz="3600" dirty="0" err="1">
                  <a:solidFill>
                    <a:srgbClr val="00B050"/>
                  </a:solidFill>
                </a:rPr>
                <a:t>bodyN</a:t>
              </a:r>
              <a:endParaRPr lang="en-US" sz="3600" dirty="0">
                <a:solidFill>
                  <a:srgbClr val="00B050"/>
                </a:solidFill>
              </a:endParaRPr>
            </a:p>
            <a:p>
              <a:r>
                <a:rPr lang="en-US" sz="3600" dirty="0">
                  <a:solidFill>
                    <a:schemeClr val="accent6">
                      <a:lumMod val="75000"/>
                    </a:schemeClr>
                  </a:solidFill>
                </a:rPr>
                <a:t>else</a:t>
              </a:r>
              <a:r>
                <a:rPr lang="en-US" sz="3600" dirty="0">
                  <a:solidFill>
                    <a:schemeClr val="accent6"/>
                  </a:solidFill>
                </a:rPr>
                <a:t>:</a:t>
              </a:r>
            </a:p>
            <a:p>
              <a:r>
                <a:rPr lang="en-US" sz="3600" dirty="0">
                  <a:solidFill>
                    <a:srgbClr val="00B050"/>
                  </a:solidFill>
                </a:rPr>
                <a:t>	</a:t>
              </a:r>
              <a:r>
                <a:rPr lang="en-US" sz="3600" dirty="0" err="1">
                  <a:solidFill>
                    <a:srgbClr val="00B050"/>
                  </a:solidFill>
                </a:rPr>
                <a:t>other_body</a:t>
              </a:r>
              <a:endParaRPr lang="en-US" sz="3600" dirty="0">
                <a:solidFill>
                  <a:srgbClr val="00B050"/>
                </a:solidFill>
              </a:endParaRPr>
            </a:p>
          </p:txBody>
        </p:sp>
        <p:pic>
          <p:nvPicPr>
            <p:cNvPr id="5" name="Graphic 4" descr="Arrow Right with solid fill">
              <a:extLst>
                <a:ext uri="{FF2B5EF4-FFF2-40B4-BE49-F238E27FC236}">
                  <a16:creationId xmlns:a16="http://schemas.microsoft.com/office/drawing/2014/main" id="{16606925-A377-8C41-8246-26A9C87F5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61782" y="2844453"/>
              <a:ext cx="914400" cy="914400"/>
            </a:xfrm>
            <a:prstGeom prst="rect">
              <a:avLst/>
            </a:prstGeom>
          </p:spPr>
        </p:pic>
        <p:pic>
          <p:nvPicPr>
            <p:cNvPr id="6" name="Graphic 5" descr="Arrow Right with solid fill">
              <a:extLst>
                <a:ext uri="{FF2B5EF4-FFF2-40B4-BE49-F238E27FC236}">
                  <a16:creationId xmlns:a16="http://schemas.microsoft.com/office/drawing/2014/main" id="{09713431-85CD-C84D-9FC0-3ECF32CCF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61782" y="3959854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Arrow Right with solid fill">
              <a:extLst>
                <a:ext uri="{FF2B5EF4-FFF2-40B4-BE49-F238E27FC236}">
                  <a16:creationId xmlns:a16="http://schemas.microsoft.com/office/drawing/2014/main" id="{4EE7A2F9-CE5D-DF44-B5B8-46307D4B5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61782" y="5079943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Arrow Right with solid fill">
              <a:extLst>
                <a:ext uri="{FF2B5EF4-FFF2-40B4-BE49-F238E27FC236}">
                  <a16:creationId xmlns:a16="http://schemas.microsoft.com/office/drawing/2014/main" id="{F512630E-9CE3-1540-AF8D-F1CEDE02B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61782" y="6154613"/>
              <a:ext cx="914400" cy="914400"/>
            </a:xfrm>
            <a:prstGeom prst="rect">
              <a:avLst/>
            </a:prstGeom>
          </p:spPr>
        </p:pic>
      </p:grpSp>
      <p:pic>
        <p:nvPicPr>
          <p:cNvPr id="12290" name="Picture 2" descr="29 Memorable Quotes From &amp;#39;Elf&amp;#39;">
            <a:extLst>
              <a:ext uri="{FF2B5EF4-FFF2-40B4-BE49-F238E27FC236}">
                <a16:creationId xmlns:a16="http://schemas.microsoft.com/office/drawing/2014/main" id="{51112DD2-C895-EC46-A4D6-0C8D17FD8B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13" r="34876" b="52560"/>
          <a:stretch/>
        </p:blipFill>
        <p:spPr bwMode="auto">
          <a:xfrm>
            <a:off x="10358306" y="927342"/>
            <a:ext cx="1502409" cy="147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&quot;No&quot; Symbol 11">
            <a:extLst>
              <a:ext uri="{FF2B5EF4-FFF2-40B4-BE49-F238E27FC236}">
                <a16:creationId xmlns:a16="http://schemas.microsoft.com/office/drawing/2014/main" id="{F1E70CB0-7FF4-7C49-920C-D75A7850DD31}"/>
              </a:ext>
            </a:extLst>
          </p:cNvPr>
          <p:cNvSpPr/>
          <p:nvPr/>
        </p:nvSpPr>
        <p:spPr>
          <a:xfrm>
            <a:off x="10070314" y="662127"/>
            <a:ext cx="2049147" cy="2049147"/>
          </a:xfrm>
          <a:prstGeom prst="noSmoking">
            <a:avLst>
              <a:gd name="adj" fmla="val 403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855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CE616-8301-CE4C-861F-244C5FBB7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Choices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A6A1F5-2E35-6D45-AD1D-76EA7D492BEF}"/>
              </a:ext>
            </a:extLst>
          </p:cNvPr>
          <p:cNvSpPr txBox="1"/>
          <p:nvPr/>
        </p:nvSpPr>
        <p:spPr>
          <a:xfrm>
            <a:off x="6578603" y="5568118"/>
            <a:ext cx="1803400" cy="40011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statements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75C6E8-B4F8-3A43-9514-9889DC5BA4EF}"/>
              </a:ext>
            </a:extLst>
          </p:cNvPr>
          <p:cNvSpPr txBox="1"/>
          <p:nvPr/>
        </p:nvSpPr>
        <p:spPr>
          <a:xfrm>
            <a:off x="6582331" y="1059049"/>
            <a:ext cx="1803400" cy="40011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statements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2D2B1D-F53B-B84C-8B2D-80AB8E5C5177}"/>
              </a:ext>
            </a:extLst>
          </p:cNvPr>
          <p:cNvSpPr/>
          <p:nvPr/>
        </p:nvSpPr>
        <p:spPr>
          <a:xfrm rot="2700000">
            <a:off x="7020682" y="2119963"/>
            <a:ext cx="927255" cy="930398"/>
          </a:xfrm>
          <a:prstGeom prst="rect">
            <a:avLst/>
          </a:prstGeom>
          <a:solidFill>
            <a:srgbClr val="0000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7E2DD6-D7EF-294E-9B5E-0669ADDA08BE}"/>
              </a:ext>
            </a:extLst>
          </p:cNvPr>
          <p:cNvSpPr txBox="1"/>
          <p:nvPr/>
        </p:nvSpPr>
        <p:spPr>
          <a:xfrm>
            <a:off x="6727832" y="2357358"/>
            <a:ext cx="1512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condition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552518-E90E-8A46-A142-F01E3236A3D1}"/>
              </a:ext>
            </a:extLst>
          </p:cNvPr>
          <p:cNvSpPr txBox="1"/>
          <p:nvPr/>
        </p:nvSpPr>
        <p:spPr>
          <a:xfrm>
            <a:off x="9425362" y="3469532"/>
            <a:ext cx="1442547" cy="40011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statements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B2EA2159-824D-2D49-9E82-4C7240A1A0A6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8122758" y="2584948"/>
            <a:ext cx="2023878" cy="884584"/>
          </a:xfrm>
          <a:prstGeom prst="bentConnector2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7F86FB5-87B3-5842-847A-12B656AE313D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7484031" y="1459159"/>
            <a:ext cx="0" cy="47178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BEEEE5F-8CDF-5048-8F83-F3CDB82F4890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7480303" y="4949120"/>
            <a:ext cx="3728" cy="618998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2EDBB97-73DB-8340-A26B-F8D3DF4ADFF3}"/>
              </a:ext>
            </a:extLst>
          </p:cNvPr>
          <p:cNvCxnSpPr>
            <a:cxnSpLocks/>
          </p:cNvCxnSpPr>
          <p:nvPr/>
        </p:nvCxnSpPr>
        <p:spPr>
          <a:xfrm>
            <a:off x="7461254" y="6029783"/>
            <a:ext cx="0" cy="48531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9" name="object 12">
            <a:extLst>
              <a:ext uri="{FF2B5EF4-FFF2-40B4-BE49-F238E27FC236}">
                <a16:creationId xmlns:a16="http://schemas.microsoft.com/office/drawing/2014/main" id="{FECEC483-DA95-7D49-8F86-D882FF7D6612}"/>
              </a:ext>
            </a:extLst>
          </p:cNvPr>
          <p:cNvSpPr/>
          <p:nvPr/>
        </p:nvSpPr>
        <p:spPr>
          <a:xfrm>
            <a:off x="10791238" y="2557413"/>
            <a:ext cx="412175" cy="3362102"/>
          </a:xfrm>
          <a:custGeom>
            <a:avLst/>
            <a:gdLst/>
            <a:ahLst/>
            <a:cxnLst/>
            <a:rect l="l" t="t" r="r" b="b"/>
            <a:pathLst>
              <a:path w="327659" h="2672715">
                <a:moveTo>
                  <a:pt x="0" y="2672286"/>
                </a:moveTo>
                <a:lnTo>
                  <a:pt x="40148" y="2671482"/>
                </a:lnTo>
                <a:lnTo>
                  <a:pt x="93472" y="2667559"/>
                </a:lnTo>
                <a:lnTo>
                  <a:pt x="135077" y="2660948"/>
                </a:lnTo>
                <a:lnTo>
                  <a:pt x="168091" y="1364139"/>
                </a:lnTo>
                <a:lnTo>
                  <a:pt x="169321" y="1360733"/>
                </a:lnTo>
                <a:lnTo>
                  <a:pt x="208076" y="1346001"/>
                </a:lnTo>
                <a:lnTo>
                  <a:pt x="252257" y="1339861"/>
                </a:lnTo>
                <a:lnTo>
                  <a:pt x="307406" y="1336534"/>
                </a:lnTo>
                <a:lnTo>
                  <a:pt x="327557" y="1336162"/>
                </a:lnTo>
                <a:lnTo>
                  <a:pt x="307939" y="1335927"/>
                </a:lnTo>
                <a:lnTo>
                  <a:pt x="252988" y="1332730"/>
                </a:lnTo>
                <a:lnTo>
                  <a:pt x="207921" y="1326376"/>
                </a:lnTo>
                <a:lnTo>
                  <a:pt x="168857" y="1310806"/>
                </a:lnTo>
                <a:lnTo>
                  <a:pt x="168091" y="27978"/>
                </a:lnTo>
                <a:lnTo>
                  <a:pt x="166860" y="24572"/>
                </a:lnTo>
                <a:lnTo>
                  <a:pt x="128105" y="9839"/>
                </a:lnTo>
                <a:lnTo>
                  <a:pt x="83924" y="3700"/>
                </a:lnTo>
                <a:lnTo>
                  <a:pt x="28776" y="372"/>
                </a:lnTo>
                <a:lnTo>
                  <a:pt x="8624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60" name="object 15">
            <a:extLst>
              <a:ext uri="{FF2B5EF4-FFF2-40B4-BE49-F238E27FC236}">
                <a16:creationId xmlns:a16="http://schemas.microsoft.com/office/drawing/2014/main" id="{C00452CF-8403-B34C-B018-BD5865938B18}"/>
              </a:ext>
            </a:extLst>
          </p:cNvPr>
          <p:cNvSpPr txBox="1"/>
          <p:nvPr/>
        </p:nvSpPr>
        <p:spPr>
          <a:xfrm>
            <a:off x="11461745" y="2606382"/>
            <a:ext cx="369332" cy="3122465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vert="vert270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ond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iti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ona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str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ct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D06DEEF-8C68-0A4F-AD49-A1FF4F10B20D}"/>
              </a:ext>
            </a:extLst>
          </p:cNvPr>
          <p:cNvCxnSpPr>
            <a:cxnSpLocks/>
          </p:cNvCxnSpPr>
          <p:nvPr/>
        </p:nvCxnSpPr>
        <p:spPr>
          <a:xfrm>
            <a:off x="7484031" y="580905"/>
            <a:ext cx="0" cy="44805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834BE723-387C-6742-B5F3-6EAE702ABBA0}"/>
              </a:ext>
            </a:extLst>
          </p:cNvPr>
          <p:cNvSpPr txBox="1"/>
          <p:nvPr/>
        </p:nvSpPr>
        <p:spPr>
          <a:xfrm>
            <a:off x="8381090" y="2006072"/>
            <a:ext cx="95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True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BA179B0-68C8-EE48-AD66-76C40879441D}"/>
              </a:ext>
            </a:extLst>
          </p:cNvPr>
          <p:cNvSpPr txBox="1"/>
          <p:nvPr/>
        </p:nvSpPr>
        <p:spPr>
          <a:xfrm>
            <a:off x="6427106" y="4949120"/>
            <a:ext cx="95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False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B4792DBB-C7F4-5743-B03B-0F7BF2B57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039" y="2584948"/>
            <a:ext cx="2854780" cy="285478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AFD1883-03BE-0E4E-A79C-2FA0736FB9FB}"/>
              </a:ext>
            </a:extLst>
          </p:cNvPr>
          <p:cNvSpPr/>
          <p:nvPr/>
        </p:nvSpPr>
        <p:spPr>
          <a:xfrm rot="2700000">
            <a:off x="7020684" y="3874783"/>
            <a:ext cx="927255" cy="930398"/>
          </a:xfrm>
          <a:prstGeom prst="rect">
            <a:avLst/>
          </a:prstGeom>
          <a:solidFill>
            <a:srgbClr val="0000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C64F92-E500-CA44-A5AA-4FF9A89296E0}"/>
              </a:ext>
            </a:extLst>
          </p:cNvPr>
          <p:cNvSpPr txBox="1"/>
          <p:nvPr/>
        </p:nvSpPr>
        <p:spPr>
          <a:xfrm>
            <a:off x="6727834" y="4112178"/>
            <a:ext cx="1512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condition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C7F2F19-8B21-094B-8BB6-AA3539788C3A}"/>
              </a:ext>
            </a:extLst>
          </p:cNvPr>
          <p:cNvCxnSpPr>
            <a:cxnSpLocks/>
          </p:cNvCxnSpPr>
          <p:nvPr/>
        </p:nvCxnSpPr>
        <p:spPr>
          <a:xfrm>
            <a:off x="7480307" y="3241942"/>
            <a:ext cx="0" cy="454019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66FF104-D7EF-3740-BD73-6B31436D7E82}"/>
              </a:ext>
            </a:extLst>
          </p:cNvPr>
          <p:cNvSpPr txBox="1"/>
          <p:nvPr/>
        </p:nvSpPr>
        <p:spPr>
          <a:xfrm>
            <a:off x="6347922" y="3234296"/>
            <a:ext cx="95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False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A72731-2BD0-0942-ABFA-9F3F5E0F4D5D}"/>
              </a:ext>
            </a:extLst>
          </p:cNvPr>
          <p:cNvSpPr txBox="1"/>
          <p:nvPr/>
        </p:nvSpPr>
        <p:spPr>
          <a:xfrm>
            <a:off x="6267365" y="216453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if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5EFCCB-D282-5C40-A3AC-A0076C29C3A6}"/>
              </a:ext>
            </a:extLst>
          </p:cNvPr>
          <p:cNvSpPr txBox="1"/>
          <p:nvPr/>
        </p:nvSpPr>
        <p:spPr>
          <a:xfrm>
            <a:off x="5585126" y="5410785"/>
            <a:ext cx="888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else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7275DD8-4DCD-D04B-9525-298933C36840}"/>
              </a:ext>
            </a:extLst>
          </p:cNvPr>
          <p:cNvSpPr txBox="1"/>
          <p:nvPr/>
        </p:nvSpPr>
        <p:spPr>
          <a:xfrm>
            <a:off x="8093708" y="4800842"/>
            <a:ext cx="1442547" cy="40011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statements</a:t>
            </a:r>
          </a:p>
        </p:txBody>
      </p:sp>
      <p:sp>
        <p:nvSpPr>
          <p:cNvPr id="49" name="Bent Up Arrow 48">
            <a:extLst>
              <a:ext uri="{FF2B5EF4-FFF2-40B4-BE49-F238E27FC236}">
                <a16:creationId xmlns:a16="http://schemas.microsoft.com/office/drawing/2014/main" id="{CD76A2C7-E438-DF4B-81AB-E1335DAD5F01}"/>
              </a:ext>
            </a:extLst>
          </p:cNvPr>
          <p:cNvSpPr/>
          <p:nvPr/>
        </p:nvSpPr>
        <p:spPr>
          <a:xfrm rot="16200000" flipH="1">
            <a:off x="7379969" y="3938607"/>
            <a:ext cx="2870025" cy="2740168"/>
          </a:xfrm>
          <a:prstGeom prst="bentUpArrow">
            <a:avLst>
              <a:gd name="adj1" fmla="val 856"/>
              <a:gd name="adj2" fmla="val 4534"/>
              <a:gd name="adj3" fmla="val 4575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1BC160A3-B636-414F-AB67-E1802B7BB96D}"/>
              </a:ext>
            </a:extLst>
          </p:cNvPr>
          <p:cNvCxnSpPr>
            <a:cxnSpLocks/>
          </p:cNvCxnSpPr>
          <p:nvPr/>
        </p:nvCxnSpPr>
        <p:spPr>
          <a:xfrm>
            <a:off x="8118703" y="4336962"/>
            <a:ext cx="713585" cy="463359"/>
          </a:xfrm>
          <a:prstGeom prst="bentConnector2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44BDF6E8-A21C-4E4D-AAA0-073539E5B908}"/>
              </a:ext>
            </a:extLst>
          </p:cNvPr>
          <p:cNvSpPr txBox="1"/>
          <p:nvPr/>
        </p:nvSpPr>
        <p:spPr>
          <a:xfrm>
            <a:off x="8067694" y="3852488"/>
            <a:ext cx="95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True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8266BB9-F9B7-AB49-A09C-B35F6C619189}"/>
              </a:ext>
            </a:extLst>
          </p:cNvPr>
          <p:cNvSpPr txBox="1"/>
          <p:nvPr/>
        </p:nvSpPr>
        <p:spPr>
          <a:xfrm>
            <a:off x="5963247" y="3902501"/>
            <a:ext cx="7264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FFFF00"/>
                </a:solidFill>
              </a:rPr>
              <a:t>elif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68" name="Bent Up Arrow 67">
            <a:extLst>
              <a:ext uri="{FF2B5EF4-FFF2-40B4-BE49-F238E27FC236}">
                <a16:creationId xmlns:a16="http://schemas.microsoft.com/office/drawing/2014/main" id="{AADBD4B3-82BF-3C43-B75F-F9753B00CB46}"/>
              </a:ext>
            </a:extLst>
          </p:cNvPr>
          <p:cNvSpPr/>
          <p:nvPr/>
        </p:nvSpPr>
        <p:spPr>
          <a:xfrm rot="16200000" flipH="1">
            <a:off x="7501897" y="5183088"/>
            <a:ext cx="1313561" cy="1349291"/>
          </a:xfrm>
          <a:prstGeom prst="bentUpArrow">
            <a:avLst>
              <a:gd name="adj1" fmla="val 2246"/>
              <a:gd name="adj2" fmla="val 5924"/>
              <a:gd name="adj3" fmla="val 805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60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27ED3-99BE-43B6-86FA-80909274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Function Definitions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8DCC0B-F25E-4FFA-9CB4-823A8DBF05C9}"/>
              </a:ext>
            </a:extLst>
          </p:cNvPr>
          <p:cNvSpPr txBox="1"/>
          <p:nvPr/>
        </p:nvSpPr>
        <p:spPr>
          <a:xfrm>
            <a:off x="244637" y="1742379"/>
            <a:ext cx="737134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 function_body(parameters):</a:t>
            </a:r>
          </a:p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1. </a:t>
            </a:r>
            <a:r>
              <a:rPr lang="en-US" sz="28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“““DOCSTRING””” (optional)</a:t>
            </a:r>
          </a:p>
          <a:p>
            <a:endParaRPr lang="en-US" sz="2800" b="1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2. </a:t>
            </a:r>
            <a:r>
              <a:rPr lang="en-US" sz="28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 the does the thing</a:t>
            </a:r>
          </a:p>
          <a:p>
            <a:endParaRPr lang="en-US" sz="2800" b="1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3. </a:t>
            </a:r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[expression]</a:t>
            </a:r>
          </a:p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</a:t>
            </a:r>
            <a:r>
              <a:rPr lang="en-US" sz="28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</a:t>
            </a:r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statement is 	   options and if it is not 	   included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8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it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en-US" sz="28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 the same as  	   writing </a:t>
            </a:r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</a:p>
          <a:p>
            <a:endParaRPr lang="en-US" sz="2800" b="1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		</a:t>
            </a:r>
          </a:p>
        </p:txBody>
      </p:sp>
    </p:spTree>
    <p:extLst>
      <p:ext uri="{BB962C8B-B14F-4D97-AF65-F5344CB8AC3E}">
        <p14:creationId xmlns:p14="http://schemas.microsoft.com/office/powerpoint/2010/main" val="1454447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Python has a built</a:t>
            </a:r>
            <a:r>
              <a:rPr lang="en-US" sz="3600" dirty="0">
                <a:solidFill>
                  <a:schemeClr val="accent1"/>
                </a:solidFill>
              </a:rPr>
              <a:t>-</a:t>
            </a:r>
            <a:r>
              <a:rPr lang="en-US" sz="3600" dirty="0"/>
              <a:t>in function named </a:t>
            </a:r>
            <a:r>
              <a:rPr lang="en-US" sz="3600" b="1" dirty="0">
                <a:solidFill>
                  <a:schemeClr val="accent6"/>
                </a:solidFill>
              </a:rPr>
              <a:t>input</a:t>
            </a:r>
            <a:r>
              <a:rPr lang="en-US" sz="3600" dirty="0"/>
              <a:t> for reading text from the user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dirty="0"/>
              <a:t>The general form of a </a:t>
            </a:r>
            <a:r>
              <a:rPr lang="en-US" sz="3600" b="1" dirty="0">
                <a:solidFill>
                  <a:schemeClr val="accent6"/>
                </a:solidFill>
              </a:rPr>
              <a:t>input</a:t>
            </a:r>
            <a:r>
              <a:rPr lang="en-US" sz="3600" dirty="0"/>
              <a:t> function call</a:t>
            </a:r>
            <a:r>
              <a:rPr lang="en-US" sz="3600" dirty="0">
                <a:solidFill>
                  <a:schemeClr val="accent2"/>
                </a:solidFill>
              </a:rPr>
              <a:t>: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accent6"/>
                </a:solidFill>
              </a:rPr>
              <a:t>argument</a:t>
            </a:r>
            <a:r>
              <a:rPr lang="en-US" sz="3600" dirty="0"/>
              <a:t> is the text you want displayed to the user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sz="3200" i="1" dirty="0">
                <a:solidFill>
                  <a:schemeClr val="accent2"/>
                </a:solidFill>
              </a:rPr>
              <a:t>“</a:t>
            </a:r>
            <a:r>
              <a:rPr lang="en-US" sz="3200" i="1" dirty="0"/>
              <a:t>What is your name?</a:t>
            </a:r>
            <a:r>
              <a:rPr lang="en-US" sz="3200" i="1" dirty="0">
                <a:solidFill>
                  <a:schemeClr val="accent2"/>
                </a:solidFill>
              </a:rPr>
              <a:t>”</a:t>
            </a:r>
          </a:p>
          <a:p>
            <a:r>
              <a:rPr lang="en-US" sz="3600" spc="-20" dirty="0">
                <a:cs typeface="Arial"/>
              </a:rPr>
              <a:t>The v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l</a:t>
            </a:r>
            <a:r>
              <a:rPr lang="en-US" sz="3600" spc="5" dirty="0">
                <a:cs typeface="Arial"/>
              </a:rPr>
              <a:t>u</a:t>
            </a:r>
            <a:r>
              <a:rPr lang="en-US" sz="3600" dirty="0">
                <a:cs typeface="Arial"/>
              </a:rPr>
              <a:t>e </a:t>
            </a:r>
            <a:r>
              <a:rPr lang="en-US" sz="3600" spc="5" dirty="0">
                <a:cs typeface="Arial"/>
              </a:rPr>
              <a:t>re</a:t>
            </a:r>
            <a:r>
              <a:rPr lang="en-US" sz="3600" spc="-15" dirty="0">
                <a:cs typeface="Arial"/>
              </a:rPr>
              <a:t>t</a:t>
            </a:r>
            <a:r>
              <a:rPr lang="en-US" sz="3600" spc="5" dirty="0">
                <a:cs typeface="Arial"/>
              </a:rPr>
              <a:t>urne</a:t>
            </a:r>
            <a:r>
              <a:rPr lang="en-US" sz="3600" dirty="0">
                <a:cs typeface="Arial"/>
              </a:rPr>
              <a:t>d </a:t>
            </a:r>
            <a:r>
              <a:rPr lang="en-US" sz="3600" spc="5" dirty="0">
                <a:cs typeface="Arial"/>
              </a:rPr>
              <a:t>b</a:t>
            </a:r>
            <a:r>
              <a:rPr lang="en-US" sz="3600" dirty="0">
                <a:cs typeface="Arial"/>
              </a:rPr>
              <a:t>y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spc="-15" dirty="0">
                <a:cs typeface="Arial"/>
              </a:rPr>
              <a:t>t</a:t>
            </a:r>
            <a:r>
              <a:rPr lang="en-US" sz="3600" spc="5" dirty="0">
                <a:cs typeface="Arial"/>
              </a:rPr>
              <a:t>h</a:t>
            </a:r>
            <a:r>
              <a:rPr lang="en-US" sz="3600" dirty="0">
                <a:cs typeface="Arial"/>
              </a:rPr>
              <a:t>e </a:t>
            </a:r>
            <a:r>
              <a:rPr lang="en-US" sz="3600" b="1" spc="-10" dirty="0">
                <a:solidFill>
                  <a:schemeClr val="accent6"/>
                </a:solidFill>
                <a:cs typeface="Courier New"/>
              </a:rPr>
              <a:t>inpu</a:t>
            </a:r>
            <a:r>
              <a:rPr lang="en-US" sz="3600" b="1" dirty="0">
                <a:solidFill>
                  <a:schemeClr val="accent6"/>
                </a:solidFill>
                <a:cs typeface="Courier New"/>
              </a:rPr>
              <a:t>t</a:t>
            </a:r>
            <a:r>
              <a:rPr lang="en-US" sz="3600" spc="-915" dirty="0">
                <a:cs typeface="Courier New"/>
              </a:rPr>
              <a:t> </a:t>
            </a:r>
            <a:r>
              <a:rPr lang="en-US" sz="3600" spc="-15" dirty="0">
                <a:cs typeface="Arial"/>
              </a:rPr>
              <a:t>f</a:t>
            </a:r>
            <a:r>
              <a:rPr lang="en-US" sz="3600" spc="5" dirty="0">
                <a:cs typeface="Arial"/>
              </a:rPr>
              <a:t>un</a:t>
            </a:r>
            <a:r>
              <a:rPr lang="en-US" sz="3600" spc="-15" dirty="0">
                <a:cs typeface="Arial"/>
              </a:rPr>
              <a:t>ct</a:t>
            </a:r>
            <a:r>
              <a:rPr lang="en-US" sz="3600" dirty="0">
                <a:cs typeface="Arial"/>
              </a:rPr>
              <a:t>i</a:t>
            </a:r>
            <a:r>
              <a:rPr lang="en-US" sz="3600" spc="5" dirty="0">
                <a:cs typeface="Arial"/>
              </a:rPr>
              <a:t>o</a:t>
            </a:r>
            <a:r>
              <a:rPr lang="en-US" sz="3600" dirty="0">
                <a:cs typeface="Arial"/>
              </a:rPr>
              <a:t>n is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lw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ys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dirty="0">
                <a:cs typeface="Arial"/>
              </a:rPr>
              <a:t>a </a:t>
            </a:r>
            <a:r>
              <a:rPr lang="en-US" sz="3600" spc="-15" dirty="0">
                <a:cs typeface="Arial"/>
              </a:rPr>
              <a:t>st</a:t>
            </a:r>
            <a:r>
              <a:rPr lang="en-US" sz="3600" spc="5" dirty="0">
                <a:cs typeface="Arial"/>
              </a:rPr>
              <a:t>r</a:t>
            </a:r>
            <a:r>
              <a:rPr lang="en-US" sz="3600" dirty="0">
                <a:cs typeface="Arial"/>
              </a:rPr>
              <a:t>i</a:t>
            </a:r>
            <a:r>
              <a:rPr lang="en-US" sz="3600" spc="5" dirty="0">
                <a:cs typeface="Arial"/>
              </a:rPr>
              <a:t>n</a:t>
            </a:r>
            <a:r>
              <a:rPr lang="en-US" sz="3600" dirty="0">
                <a:cs typeface="Arial"/>
              </a:rPr>
              <a:t>g</a:t>
            </a:r>
            <a:r>
              <a:rPr lang="en-US" sz="3600" dirty="0">
                <a:solidFill>
                  <a:schemeClr val="accent6"/>
                </a:solidFill>
                <a:cs typeface="Arial"/>
              </a:rPr>
              <a:t>.</a:t>
            </a:r>
          </a:p>
          <a:p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9E47D-B930-4A54-B144-1C7894E46C69}"/>
              </a:ext>
            </a:extLst>
          </p:cNvPr>
          <p:cNvSpPr txBox="1"/>
          <p:nvPr/>
        </p:nvSpPr>
        <p:spPr>
          <a:xfrm>
            <a:off x="1120344" y="3786165"/>
            <a:ext cx="4344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input(argument)</a:t>
            </a:r>
          </a:p>
        </p:txBody>
      </p:sp>
    </p:spTree>
    <p:extLst>
      <p:ext uri="{BB962C8B-B14F-4D97-AF65-F5344CB8AC3E}">
        <p14:creationId xmlns:p14="http://schemas.microsoft.com/office/powerpoint/2010/main" val="2264978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A500-B04B-C847-90A1-1DDF3DF53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String Comparisons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DAD30-507B-AC47-A6BE-7CB7C074C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Boolean comparisons can also be applied to strings, whether single characters or sets of characters</a:t>
            </a:r>
          </a:p>
          <a:p>
            <a:r>
              <a:rPr lang="en-US" dirty="0"/>
              <a:t>Compare two strings by their </a:t>
            </a:r>
            <a:r>
              <a:rPr lang="en-US" b="1" dirty="0"/>
              <a:t>dictionary order</a:t>
            </a:r>
            <a:r>
              <a:rPr lang="en-US" dirty="0"/>
              <a:t>, comparing letter by letter</a:t>
            </a:r>
            <a:endParaRPr lang="en-US" b="1" dirty="0"/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0C763E80-31D9-1E47-9D0C-094490B384F5}"/>
              </a:ext>
            </a:extLst>
          </p:cNvPr>
          <p:cNvGraphicFramePr>
            <a:graphicFrameLocks noGrp="1"/>
          </p:cNvGraphicFramePr>
          <p:nvPr/>
        </p:nvGraphicFramePr>
        <p:xfrm>
          <a:off x="2190441" y="3790641"/>
          <a:ext cx="7578027" cy="262612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8497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94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82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06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63500" algn="ctr">
                        <a:lnSpc>
                          <a:spcPct val="100000"/>
                        </a:lnSpc>
                      </a:pPr>
                      <a:r>
                        <a:rPr sz="1500" dirty="0">
                          <a:solidFill>
                            <a:schemeClr val="bg1"/>
                          </a:solidFill>
                        </a:rPr>
                        <a:t>D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s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c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r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i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p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ti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on</a:t>
                      </a:r>
                      <a:endParaRPr sz="15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algn="ctr">
                        <a:lnSpc>
                          <a:spcPct val="100000"/>
                        </a:lnSpc>
                      </a:pPr>
                      <a:r>
                        <a:rPr sz="1500" dirty="0">
                          <a:solidFill>
                            <a:schemeClr val="bg1"/>
                          </a:solidFill>
                        </a:rPr>
                        <a:t>Op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r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at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or</a:t>
                      </a:r>
                      <a:endParaRPr sz="15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algn="ctr">
                        <a:lnSpc>
                          <a:spcPct val="100000"/>
                        </a:lnSpc>
                      </a:pP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x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am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p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l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e</a:t>
                      </a:r>
                      <a:endParaRPr sz="15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algn="ctr">
                        <a:lnSpc>
                          <a:spcPct val="100000"/>
                        </a:lnSpc>
                      </a:pP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Re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su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l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t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of 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x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am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p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l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e</a:t>
                      </a:r>
                      <a:endParaRPr sz="1500" dirty="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188"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qu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alit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y</a:t>
                      </a:r>
                      <a:endParaRPr sz="15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==</a:t>
                      </a:r>
                      <a:endParaRPr sz="14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'cat</a:t>
                      </a:r>
                      <a:r>
                        <a:rPr sz="1400" dirty="0">
                          <a:solidFill>
                            <a:schemeClr val="bg1"/>
                          </a:solidFill>
                        </a:rPr>
                        <a:t>'</a:t>
                      </a: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 =</a:t>
                      </a:r>
                      <a:r>
                        <a:rPr sz="1400" dirty="0">
                          <a:solidFill>
                            <a:schemeClr val="bg1"/>
                          </a:solidFill>
                        </a:rPr>
                        <a:t>=</a:t>
                      </a: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 'cat'</a:t>
                      </a:r>
                      <a:endParaRPr sz="14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True</a:t>
                      </a:r>
                      <a:endParaRPr sz="14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188"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i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n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qu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alit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y</a:t>
                      </a:r>
                      <a:endParaRPr sz="15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!=</a:t>
                      </a:r>
                      <a:endParaRPr sz="14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'cat</a:t>
                      </a:r>
                      <a:r>
                        <a:rPr sz="1400" dirty="0">
                          <a:solidFill>
                            <a:schemeClr val="bg1"/>
                          </a:solidFill>
                        </a:rPr>
                        <a:t>'</a:t>
                      </a: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 !</a:t>
                      </a:r>
                      <a:r>
                        <a:rPr sz="1400" dirty="0">
                          <a:solidFill>
                            <a:schemeClr val="bg1"/>
                          </a:solidFill>
                        </a:rPr>
                        <a:t>=</a:t>
                      </a: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 'Cat'</a:t>
                      </a:r>
                      <a:endParaRPr sz="14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True</a:t>
                      </a:r>
                      <a:endParaRPr sz="14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188"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le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ss 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t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h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n</a:t>
                      </a:r>
                      <a:endParaRPr sz="15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97790" algn="ctr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chemeClr val="bg1"/>
                          </a:solidFill>
                        </a:rPr>
                        <a:t>&lt;</a:t>
                      </a:r>
                      <a:endParaRPr sz="14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'A</a:t>
                      </a:r>
                      <a:r>
                        <a:rPr sz="1400" dirty="0">
                          <a:solidFill>
                            <a:schemeClr val="bg1"/>
                          </a:solidFill>
                        </a:rPr>
                        <a:t>'</a:t>
                      </a: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sz="1400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sz="1400" spc="-1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'a'</a:t>
                      </a:r>
                      <a:endParaRPr sz="14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True</a:t>
                      </a:r>
                      <a:endParaRPr sz="14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188"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1500" dirty="0">
                          <a:solidFill>
                            <a:schemeClr val="bg1"/>
                          </a:solidFill>
                        </a:rPr>
                        <a:t>gr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eate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r 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t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h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n</a:t>
                      </a:r>
                      <a:endParaRPr sz="15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97790" algn="ctr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chemeClr val="bg1"/>
                          </a:solidFill>
                        </a:rPr>
                        <a:t>&gt;</a:t>
                      </a:r>
                      <a:endParaRPr sz="14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'a</a:t>
                      </a:r>
                      <a:r>
                        <a:rPr sz="1400" dirty="0">
                          <a:solidFill>
                            <a:schemeClr val="bg1"/>
                          </a:solidFill>
                        </a:rPr>
                        <a:t>'</a:t>
                      </a: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sz="1400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sz="1400" spc="-1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'A'</a:t>
                      </a:r>
                      <a:endParaRPr sz="14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True</a:t>
                      </a:r>
                      <a:endParaRPr sz="14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4188"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le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ss 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t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h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n or 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qu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l</a:t>
                      </a:r>
                      <a:endParaRPr sz="15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&lt;=</a:t>
                      </a:r>
                      <a:endParaRPr sz="14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'a</a:t>
                      </a:r>
                      <a:r>
                        <a:rPr sz="1400" dirty="0">
                          <a:solidFill>
                            <a:schemeClr val="bg1"/>
                          </a:solidFill>
                        </a:rPr>
                        <a:t>'</a:t>
                      </a: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 &lt;</a:t>
                      </a:r>
                      <a:r>
                        <a:rPr sz="1400" dirty="0">
                          <a:solidFill>
                            <a:schemeClr val="bg1"/>
                          </a:solidFill>
                        </a:rPr>
                        <a:t>=</a:t>
                      </a: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 'a'</a:t>
                      </a:r>
                      <a:endParaRPr sz="14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True</a:t>
                      </a:r>
                      <a:endParaRPr sz="14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4188"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1500" dirty="0">
                          <a:solidFill>
                            <a:schemeClr val="bg1"/>
                          </a:solidFill>
                        </a:rPr>
                        <a:t>gr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eate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r 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t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h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n or 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qu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l</a:t>
                      </a:r>
                      <a:endParaRPr sz="15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&gt;=</a:t>
                      </a:r>
                      <a:endParaRPr sz="14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'a</a:t>
                      </a:r>
                      <a:r>
                        <a:rPr sz="1400" dirty="0">
                          <a:solidFill>
                            <a:schemeClr val="bg1"/>
                          </a:solidFill>
                        </a:rPr>
                        <a:t>'</a:t>
                      </a: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 &gt;</a:t>
                      </a:r>
                      <a:r>
                        <a:rPr sz="1400" dirty="0">
                          <a:solidFill>
                            <a:schemeClr val="bg1"/>
                          </a:solidFill>
                        </a:rPr>
                        <a:t>=</a:t>
                      </a: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 'A'</a:t>
                      </a:r>
                      <a:endParaRPr sz="14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True</a:t>
                      </a:r>
                      <a:endParaRPr sz="1500" dirty="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9579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A500-B04B-C847-90A1-1DDF3DF53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68" y="638306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Strings as Integers (ASCII Encoding)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DAD30-507B-AC47-A6BE-7CB7C074C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268" y="1383662"/>
            <a:ext cx="10515600" cy="4835479"/>
          </a:xfrm>
        </p:spPr>
        <p:txBody>
          <a:bodyPr>
            <a:normAutofit/>
          </a:bodyPr>
          <a:lstStyle/>
          <a:p>
            <a:r>
              <a:rPr lang="en-US" sz="2400" dirty="0"/>
              <a:t>Each character in a string is actually represented by integers following the ASCII encoding</a:t>
            </a:r>
          </a:p>
          <a:p>
            <a:pPr lvl="1"/>
            <a:r>
              <a:rPr lang="en-US" sz="2000" dirty="0"/>
              <a:t>American Standard Code for Information Interchange</a:t>
            </a:r>
          </a:p>
          <a:p>
            <a:r>
              <a:rPr lang="en-US" sz="2400" dirty="0"/>
              <a:t>All uppercase letters come before all lowercase letters</a:t>
            </a:r>
          </a:p>
          <a:p>
            <a:pPr lvl="1"/>
            <a:r>
              <a:rPr lang="en-US" sz="2000" dirty="0"/>
              <a:t>Uppercase “Z” is less than lowercase “a”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944B490-63DC-4B42-B89A-A278B8FBDDFD}"/>
              </a:ext>
            </a:extLst>
          </p:cNvPr>
          <p:cNvGrpSpPr/>
          <p:nvPr/>
        </p:nvGrpSpPr>
        <p:grpSpPr>
          <a:xfrm>
            <a:off x="2274850" y="3347941"/>
            <a:ext cx="7359804" cy="3510060"/>
            <a:chOff x="1646818" y="3739793"/>
            <a:chExt cx="6538177" cy="311820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AF79C87-3A2B-C441-BAF6-DD14563B984A}"/>
                </a:ext>
              </a:extLst>
            </p:cNvPr>
            <p:cNvSpPr/>
            <p:nvPr/>
          </p:nvSpPr>
          <p:spPr>
            <a:xfrm>
              <a:off x="1646818" y="3739793"/>
              <a:ext cx="6538177" cy="311820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D6F0074A-BA49-304C-A0BB-0A6291C4A451}"/>
                </a:ext>
              </a:extLst>
            </p:cNvPr>
            <p:cNvSpPr/>
            <p:nvPr/>
          </p:nvSpPr>
          <p:spPr>
            <a:xfrm>
              <a:off x="1736026" y="3836021"/>
              <a:ext cx="6337456" cy="2932771"/>
            </a:xfrm>
            <a:prstGeom prst="rect">
              <a:avLst/>
            </a:prstGeom>
            <a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28250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A500-B04B-C847-90A1-1DDF3DF53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68" y="638306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Strings as Integers (ASCII Encoding)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DAD30-507B-AC47-A6BE-7CB7C074C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268" y="1757735"/>
            <a:ext cx="7414855" cy="4835479"/>
          </a:xfrm>
        </p:spPr>
        <p:txBody>
          <a:bodyPr/>
          <a:lstStyle/>
          <a:p>
            <a:r>
              <a:rPr lang="en-US" dirty="0"/>
              <a:t>When you compare two strings, what you are really doing is comparing their numerical representations</a:t>
            </a:r>
          </a:p>
          <a:p>
            <a:r>
              <a:rPr lang="en-US" dirty="0"/>
              <a:t>For example in ASCII the characters ‘a’ and ‘w’ are encoded as 97 and 119, respectively</a:t>
            </a:r>
          </a:p>
          <a:p>
            <a:pPr lvl="1"/>
            <a:r>
              <a:rPr lang="en-US" dirty="0"/>
              <a:t>The comparison ‘a’ &gt; ‘w’ would translate to </a:t>
            </a:r>
            <a:br>
              <a:rPr lang="en-US" dirty="0"/>
            </a:br>
            <a:r>
              <a:rPr lang="en-US" dirty="0"/>
              <a:t>97 &gt; 119, evaluating to </a:t>
            </a:r>
            <a:r>
              <a:rPr lang="en-US" dirty="0">
                <a:solidFill>
                  <a:srgbClr val="FF0000"/>
                </a:solidFill>
              </a:rPr>
              <a:t>False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0E8B31-CFFE-AC4A-B3CC-51928EAE6ACE}"/>
              </a:ext>
            </a:extLst>
          </p:cNvPr>
          <p:cNvSpPr txBox="1"/>
          <p:nvPr/>
        </p:nvSpPr>
        <p:spPr>
          <a:xfrm>
            <a:off x="1730374" y="4983792"/>
            <a:ext cx="974947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0-9</a:t>
            </a:r>
          </a:p>
          <a:p>
            <a:pPr algn="ctr"/>
            <a:r>
              <a:rPr lang="en-US" sz="2400" dirty="0">
                <a:solidFill>
                  <a:srgbClr val="FFFF00"/>
                </a:solidFill>
              </a:rPr>
              <a:t>48-57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28D181-D53E-404C-AF9E-D3ADF4F0628D}"/>
              </a:ext>
            </a:extLst>
          </p:cNvPr>
          <p:cNvSpPr txBox="1"/>
          <p:nvPr/>
        </p:nvSpPr>
        <p:spPr>
          <a:xfrm>
            <a:off x="3768221" y="4983792"/>
            <a:ext cx="974947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A-Z</a:t>
            </a:r>
          </a:p>
          <a:p>
            <a:pPr algn="ctr"/>
            <a:r>
              <a:rPr lang="en-US" sz="2400" dirty="0">
                <a:solidFill>
                  <a:srgbClr val="FFFF00"/>
                </a:solidFill>
              </a:rPr>
              <a:t>65-90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F09E02-32E2-444C-AFB7-0563972B5358}"/>
              </a:ext>
            </a:extLst>
          </p:cNvPr>
          <p:cNvSpPr txBox="1"/>
          <p:nvPr/>
        </p:nvSpPr>
        <p:spPr>
          <a:xfrm>
            <a:off x="5806068" y="4979948"/>
            <a:ext cx="1141659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a-z</a:t>
            </a:r>
          </a:p>
          <a:p>
            <a:pPr algn="ctr"/>
            <a:r>
              <a:rPr lang="en-US" sz="2400" dirty="0">
                <a:solidFill>
                  <a:srgbClr val="FFFF00"/>
                </a:solidFill>
              </a:rPr>
              <a:t>97-122</a:t>
            </a:r>
          </a:p>
        </p:txBody>
      </p:sp>
      <p:pic>
        <p:nvPicPr>
          <p:cNvPr id="18434" name="Picture 2" descr="Never gonna give you up - Imgflip">
            <a:extLst>
              <a:ext uri="{FF2B5EF4-FFF2-40B4-BE49-F238E27FC236}">
                <a16:creationId xmlns:a16="http://schemas.microsoft.com/office/drawing/2014/main" id="{CB153D92-CB32-074F-882E-E46B00A08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02" y="1757735"/>
            <a:ext cx="3997498" cy="3118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004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437E34A-F48E-BD91-BC85-9B767BDB3009}"/>
              </a:ext>
            </a:extLst>
          </p:cNvPr>
          <p:cNvSpPr txBox="1">
            <a:spLocks/>
          </p:cNvSpPr>
          <p:nvPr/>
        </p:nvSpPr>
        <p:spPr>
          <a:xfrm>
            <a:off x="1078827" y="1147158"/>
            <a:ext cx="6587331" cy="4713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Cryptanalysis was a defining factor in WWII</a:t>
            </a:r>
          </a:p>
        </p:txBody>
      </p:sp>
    </p:spTree>
    <p:extLst>
      <p:ext uri="{BB962C8B-B14F-4D97-AF65-F5344CB8AC3E}">
        <p14:creationId xmlns:p14="http://schemas.microsoft.com/office/powerpoint/2010/main" val="4256692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A500-B04B-C847-90A1-1DDF3DF53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68" y="638306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ASCII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DAD30-507B-AC47-A6BE-7CB7C074C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268" y="1757735"/>
            <a:ext cx="11249722" cy="4835479"/>
          </a:xfrm>
        </p:spPr>
        <p:txBody>
          <a:bodyPr/>
          <a:lstStyle/>
          <a:p>
            <a:r>
              <a:rPr lang="en-US" dirty="0"/>
              <a:t>To obtain the ASCII (integer) representation, we use the built-in function </a:t>
            </a:r>
            <a:r>
              <a:rPr lang="en-US" dirty="0" err="1">
                <a:solidFill>
                  <a:schemeClr val="accent6"/>
                </a:solidFill>
              </a:rPr>
              <a:t>ord</a:t>
            </a:r>
            <a:endParaRPr lang="en-US" dirty="0">
              <a:solidFill>
                <a:schemeClr val="accent6"/>
              </a:solidFill>
            </a:endParaRPr>
          </a:p>
          <a:p>
            <a:endParaRPr lang="en-US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6"/>
              </a:solidFill>
            </a:endParaRPr>
          </a:p>
          <a:p>
            <a:r>
              <a:rPr lang="en-US" dirty="0"/>
              <a:t>To convert from ASCII integer representation back to a string, we use the built-in function </a:t>
            </a:r>
            <a:r>
              <a:rPr lang="en-US" dirty="0" err="1">
                <a:solidFill>
                  <a:schemeClr val="accent6"/>
                </a:solidFill>
              </a:rPr>
              <a:t>chr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Think ”character”  (i.e. what is this integer’s character)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2806D1F-BC68-5342-98BB-DFF1503FC1EB}"/>
              </a:ext>
            </a:extLst>
          </p:cNvPr>
          <p:cNvSpPr txBox="1">
            <a:spLocks/>
          </p:cNvSpPr>
          <p:nvPr/>
        </p:nvSpPr>
        <p:spPr>
          <a:xfrm>
            <a:off x="4191930" y="2443065"/>
            <a:ext cx="2832326" cy="1236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CA" spc="-15" dirty="0">
                <a:solidFill>
                  <a:srgbClr val="00B0F0"/>
                </a:solidFill>
                <a:latin typeface="Courier New"/>
                <a:cs typeface="Courier New"/>
              </a:rPr>
              <a:t>&gt;&gt;&gt; </a:t>
            </a:r>
            <a:r>
              <a:rPr lang="en-CA" spc="-15" dirty="0" err="1">
                <a:solidFill>
                  <a:srgbClr val="00B0F0"/>
                </a:solidFill>
                <a:latin typeface="Courier New"/>
                <a:cs typeface="Courier New"/>
              </a:rPr>
              <a:t>ord</a:t>
            </a:r>
            <a:r>
              <a:rPr lang="en-CA" spc="-15" dirty="0">
                <a:solidFill>
                  <a:srgbClr val="00B0F0"/>
                </a:solidFill>
                <a:latin typeface="Courier New"/>
                <a:cs typeface="Courier New"/>
              </a:rPr>
              <a:t>(‘a’)</a:t>
            </a:r>
            <a:endParaRPr lang="en-CA" dirty="0">
              <a:solidFill>
                <a:srgbClr val="00B0F0"/>
              </a:solidFill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CA" spc="-15" dirty="0">
                <a:solidFill>
                  <a:srgbClr val="00B0F0"/>
                </a:solidFill>
                <a:latin typeface="Courier New"/>
                <a:cs typeface="Courier New"/>
              </a:rPr>
              <a:t>97</a:t>
            </a:r>
            <a:endParaRPr lang="en-US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8A7712F-53D9-ED46-AE8E-1A4237F71E94}"/>
              </a:ext>
            </a:extLst>
          </p:cNvPr>
          <p:cNvSpPr txBox="1">
            <a:spLocks/>
          </p:cNvSpPr>
          <p:nvPr/>
        </p:nvSpPr>
        <p:spPr>
          <a:xfrm>
            <a:off x="4191930" y="5165015"/>
            <a:ext cx="2832326" cy="1236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CA" spc="-15" dirty="0">
                <a:solidFill>
                  <a:srgbClr val="00B0F0"/>
                </a:solidFill>
                <a:latin typeface="Courier New"/>
                <a:cs typeface="Courier New"/>
              </a:rPr>
              <a:t>&gt;&gt;&gt; </a:t>
            </a:r>
            <a:r>
              <a:rPr lang="en-CA" spc="-15" dirty="0" err="1">
                <a:solidFill>
                  <a:srgbClr val="00B0F0"/>
                </a:solidFill>
                <a:latin typeface="Courier New"/>
                <a:cs typeface="Courier New"/>
              </a:rPr>
              <a:t>chr</a:t>
            </a:r>
            <a:r>
              <a:rPr lang="en-CA" spc="-15" dirty="0">
                <a:solidFill>
                  <a:srgbClr val="00B0F0"/>
                </a:solidFill>
                <a:latin typeface="Courier New"/>
                <a:cs typeface="Courier New"/>
              </a:rPr>
              <a:t>(97)</a:t>
            </a:r>
            <a:endParaRPr lang="en-CA" dirty="0">
              <a:solidFill>
                <a:srgbClr val="00B0F0"/>
              </a:solidFill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CA" spc="-15" dirty="0">
                <a:solidFill>
                  <a:srgbClr val="00B0F0"/>
                </a:solidFill>
                <a:latin typeface="Courier New"/>
                <a:cs typeface="Courier New"/>
              </a:rPr>
              <a:t>‘a’</a:t>
            </a:r>
            <a:endParaRPr lang="en-CA" dirty="0">
              <a:solidFill>
                <a:srgbClr val="00B0F0"/>
              </a:solidFill>
              <a:latin typeface="Courier New"/>
              <a:cs typeface="Courier New"/>
            </a:endParaRPr>
          </a:p>
          <a:p>
            <a:pPr marL="0" marR="1347470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CA" dirty="0">
              <a:solidFill>
                <a:srgbClr val="00B050"/>
              </a:solidFill>
              <a:latin typeface="Courier New"/>
              <a:cs typeface="Courier New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535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Cryptography and Cryptanalysis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4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4.1.1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3541CF-0995-37EB-7179-D08A34EE1BA9}"/>
              </a:ext>
            </a:extLst>
          </p:cNvPr>
          <p:cNvSpPr txBox="1"/>
          <p:nvPr/>
        </p:nvSpPr>
        <p:spPr>
          <a:xfrm>
            <a:off x="6382564" y="4361688"/>
            <a:ext cx="5597493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b="1" dirty="0"/>
              <a:t>Upcoming:</a:t>
            </a:r>
          </a:p>
          <a:p>
            <a:pPr algn="ctr"/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Reflection 4 released Friday @ 11 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Lab 4 released this Friday @ 12 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PRA (Lab) on Friday @ 2PM this week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Midterm</a:t>
            </a:r>
            <a:r>
              <a:rPr lang="en-CA" dirty="0"/>
              <a:t> - May 31 in lecture @ 9:10 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B63EA6-E476-A6DF-E460-1FCC5976EB05}"/>
              </a:ext>
            </a:extLst>
          </p:cNvPr>
          <p:cNvSpPr txBox="1"/>
          <p:nvPr/>
        </p:nvSpPr>
        <p:spPr>
          <a:xfrm>
            <a:off x="335947" y="4361688"/>
            <a:ext cx="5788535" cy="20313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b="1" dirty="0"/>
              <a:t>While waiting for class to start:</a:t>
            </a:r>
          </a:p>
          <a:p>
            <a:pPr algn="ctr"/>
            <a:endParaRPr lang="en-CA" dirty="0"/>
          </a:p>
          <a:p>
            <a:r>
              <a:rPr lang="en-CA" dirty="0"/>
              <a:t>Download and open the </a:t>
            </a:r>
            <a:r>
              <a:rPr lang="en-CA" dirty="0" err="1"/>
              <a:t>Jupyter</a:t>
            </a:r>
            <a:r>
              <a:rPr lang="en-CA" dirty="0"/>
              <a:t> Notebook (.</a:t>
            </a:r>
            <a:r>
              <a:rPr lang="en-CA" dirty="0" err="1"/>
              <a:t>ipynb</a:t>
            </a:r>
            <a:r>
              <a:rPr lang="en-CA" dirty="0"/>
              <a:t>) for Lecture 4.1.1</a:t>
            </a:r>
          </a:p>
          <a:p>
            <a:endParaRPr lang="en-CA" dirty="0"/>
          </a:p>
          <a:p>
            <a:r>
              <a:rPr lang="en-CA" dirty="0"/>
              <a:t>You may also use this lecture’s </a:t>
            </a:r>
            <a:r>
              <a:rPr lang="en-CA" dirty="0" err="1"/>
              <a:t>JupyterHub</a:t>
            </a:r>
            <a:r>
              <a:rPr lang="en-CA" dirty="0"/>
              <a:t> link instead (although opening it locally is encouraged).</a:t>
            </a:r>
          </a:p>
        </p:txBody>
      </p:sp>
    </p:spTree>
    <p:extLst>
      <p:ext uri="{BB962C8B-B14F-4D97-AF65-F5344CB8AC3E}">
        <p14:creationId xmlns:p14="http://schemas.microsoft.com/office/powerpoint/2010/main" val="673875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itation game - Chris, Alan scene re cryptography book">
            <a:hlinkClick r:id="" action="ppaction://media"/>
            <a:extLst>
              <a:ext uri="{FF2B5EF4-FFF2-40B4-BE49-F238E27FC236}">
                <a16:creationId xmlns:a16="http://schemas.microsoft.com/office/drawing/2014/main" id="{35168D01-5C40-42CA-8DAE-536B58DCD9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0832" b="9321"/>
          <a:stretch/>
        </p:blipFill>
        <p:spPr>
          <a:xfrm>
            <a:off x="-12032" y="745958"/>
            <a:ext cx="12204032" cy="549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65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6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5F362-7CF7-BF4B-B86A-1CB9B870E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14" y="474481"/>
            <a:ext cx="10680687" cy="1235771"/>
          </a:xfrm>
        </p:spPr>
        <p:txBody>
          <a:bodyPr>
            <a:normAutofit/>
          </a:bodyPr>
          <a:lstStyle/>
          <a:p>
            <a:r>
              <a:rPr lang="en-US" sz="4800" dirty="0"/>
              <a:t>Intersection of history and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5AB07-313B-7E42-81B3-6A8347DC8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930" y="1644936"/>
            <a:ext cx="11393654" cy="2728198"/>
          </a:xfrm>
        </p:spPr>
        <p:txBody>
          <a:bodyPr anchor="t">
            <a:normAutofit/>
          </a:bodyPr>
          <a:lstStyle/>
          <a:p>
            <a:r>
              <a:rPr lang="en-US" sz="2000" dirty="0"/>
              <a:t>Alan Turing - The “Father” of Computer Science and Artificial Intelligence</a:t>
            </a:r>
          </a:p>
          <a:p>
            <a:r>
              <a:rPr lang="en-US" sz="2000" dirty="0"/>
              <a:t>Pioneered the technology to decrypt Nazi Germany's secret communications during World War II</a:t>
            </a:r>
          </a:p>
          <a:p>
            <a:r>
              <a:rPr lang="en-US" sz="2000" dirty="0"/>
              <a:t>Decryption machines were called “Turing machines”</a:t>
            </a:r>
          </a:p>
          <a:p>
            <a:r>
              <a:rPr lang="en-US" sz="2000" dirty="0"/>
              <a:t>Prosecuted for ‘gross indecency’ for being homosexual in 1952, died in 1954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3EE4C74-4D56-47F5-8599-B66E1DDC0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4" b="13043"/>
          <a:stretch/>
        </p:blipFill>
        <p:spPr bwMode="auto">
          <a:xfrm>
            <a:off x="6153757" y="3364813"/>
            <a:ext cx="4658082" cy="2728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DB66C6-6D95-4B47-9FEE-FF53E913C718}"/>
              </a:ext>
            </a:extLst>
          </p:cNvPr>
          <p:cNvSpPr txBox="1"/>
          <p:nvPr/>
        </p:nvSpPr>
        <p:spPr>
          <a:xfrm>
            <a:off x="5188527" y="6109340"/>
            <a:ext cx="6662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0" i="0" dirty="0">
                <a:solidFill>
                  <a:srgbClr val="1A1819"/>
                </a:solidFill>
                <a:effectLst/>
                <a:latin typeface="ff-tisa-sans-web-pro"/>
              </a:rPr>
              <a:t>Workers of Bletchley Park, </a:t>
            </a:r>
            <a:r>
              <a:rPr lang="en-CA" dirty="0">
                <a:solidFill>
                  <a:srgbClr val="1A1819"/>
                </a:solidFill>
                <a:latin typeface="ff-tisa-sans-web-pro"/>
              </a:rPr>
              <a:t>centre </a:t>
            </a:r>
            <a:r>
              <a:rPr lang="en-CA" b="0" i="0" dirty="0">
                <a:solidFill>
                  <a:srgbClr val="1A1819"/>
                </a:solidFill>
                <a:effectLst/>
                <a:latin typeface="ff-tisa-sans-web-pro"/>
              </a:rPr>
              <a:t>of Allied Code-Breaking circa 1938</a:t>
            </a:r>
          </a:p>
          <a:p>
            <a:pPr algn="ctr"/>
            <a:r>
              <a:rPr lang="en-CA" dirty="0">
                <a:solidFill>
                  <a:srgbClr val="1A1819"/>
                </a:solidFill>
                <a:latin typeface="ff-tisa-sans-web-pro"/>
              </a:rPr>
              <a:t>8,000 women, 75% of the workforce</a:t>
            </a:r>
            <a:endParaRPr lang="en-CA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5FD4B51-C527-4ECE-A6EB-487DA79D4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952" y="3647902"/>
            <a:ext cx="3132543" cy="234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C1F3B9-3B61-4C77-AB3D-FEF61063D479}"/>
              </a:ext>
            </a:extLst>
          </p:cNvPr>
          <p:cNvSpPr txBox="1"/>
          <p:nvPr/>
        </p:nvSpPr>
        <p:spPr>
          <a:xfrm>
            <a:off x="1725765" y="5967589"/>
            <a:ext cx="235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0" i="0" dirty="0">
                <a:solidFill>
                  <a:srgbClr val="1A1819"/>
                </a:solidFill>
                <a:effectLst/>
                <a:latin typeface="ff-tisa-sans-web-pro"/>
              </a:rPr>
              <a:t>Alan Turing circa 1951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69147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nstrating Enigma Machine  |Imitation Game">
            <a:hlinkClick r:id="" action="ppaction://media"/>
            <a:extLst>
              <a:ext uri="{FF2B5EF4-FFF2-40B4-BE49-F238E27FC236}">
                <a16:creationId xmlns:a16="http://schemas.microsoft.com/office/drawing/2014/main" id="{3A0E9671-1C43-8D5F-7F1B-7AD140F5BC2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36256"/>
            <a:ext cx="12192000" cy="5486769"/>
          </a:xfrm>
        </p:spPr>
      </p:pic>
    </p:spTree>
    <p:extLst>
      <p:ext uri="{BB962C8B-B14F-4D97-AF65-F5344CB8AC3E}">
        <p14:creationId xmlns:p14="http://schemas.microsoft.com/office/powerpoint/2010/main" val="146308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9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5F362-7CF7-BF4B-B86A-1CB9B870E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140" y="667120"/>
            <a:ext cx="10680687" cy="1204211"/>
          </a:xfrm>
        </p:spPr>
        <p:txBody>
          <a:bodyPr>
            <a:normAutofit/>
          </a:bodyPr>
          <a:lstStyle/>
          <a:p>
            <a:r>
              <a:rPr lang="en-US" sz="4800" dirty="0"/>
              <a:t>Intersection of history and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5AB07-313B-7E42-81B3-6A8347DC8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049" y="1850066"/>
            <a:ext cx="10551828" cy="4652262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400" dirty="0"/>
              <a:t>Turing Award</a:t>
            </a:r>
          </a:p>
          <a:p>
            <a:pPr lvl="1"/>
            <a:r>
              <a:rPr lang="en-US" sz="1800" dirty="0"/>
              <a:t>“Nobel Prize of Computing” recipients</a:t>
            </a:r>
          </a:p>
          <a:p>
            <a:pPr lvl="1"/>
            <a:r>
              <a:rPr lang="en-US" sz="1800" dirty="0"/>
              <a:t>2016 - Tim Berners-Lee, British computer scientist and inventor of the World Wide Web</a:t>
            </a:r>
          </a:p>
          <a:p>
            <a:pPr lvl="1"/>
            <a:r>
              <a:rPr lang="en-US" sz="1800" dirty="0"/>
              <a:t>2018 - Geoffrey Hinton, British-Canadian computer scientist and inventor of deep neural networks (at the University of Toronto!)</a:t>
            </a:r>
          </a:p>
          <a:p>
            <a:pPr lvl="1"/>
            <a:r>
              <a:rPr lang="en-US" sz="1800" dirty="0"/>
              <a:t>2022 - Robert Metcalfe, American Engineer and inventor of Ethernet</a:t>
            </a:r>
          </a:p>
          <a:p>
            <a:pPr lvl="1"/>
            <a:r>
              <a:rPr lang="en-US" sz="1800" dirty="0"/>
              <a:t>2023 - Avi </a:t>
            </a:r>
            <a:r>
              <a:rPr lang="en-US" sz="1800" dirty="0" err="1"/>
              <a:t>Wigderson</a:t>
            </a:r>
            <a:r>
              <a:rPr lang="en-US" sz="1800" dirty="0"/>
              <a:t>, Israeli computer scientist, contribute to research on randomness</a:t>
            </a:r>
          </a:p>
          <a:p>
            <a:r>
              <a:rPr lang="en-US" sz="2400" dirty="0"/>
              <a:t>Turing Test</a:t>
            </a:r>
          </a:p>
          <a:p>
            <a:pPr lvl="1"/>
            <a:r>
              <a:rPr lang="en-US" sz="1800" dirty="0"/>
              <a:t>The test of a machine’s ability to be indistinguishable from a human</a:t>
            </a:r>
          </a:p>
          <a:p>
            <a:pPr lvl="1"/>
            <a:r>
              <a:rPr lang="en-US" sz="1800" dirty="0"/>
              <a:t>5 supercomputers had passed as of 2023</a:t>
            </a:r>
          </a:p>
          <a:p>
            <a:pPr lvl="1"/>
            <a:r>
              <a:rPr lang="en-US" sz="1800" dirty="0"/>
              <a:t>Studies coming out now showing LLMs could be reaching 50% pass rate!</a:t>
            </a:r>
          </a:p>
          <a:p>
            <a:r>
              <a:rPr lang="en-US" sz="2200" dirty="0"/>
              <a:t>Modern uses of cryptography and ciphers</a:t>
            </a:r>
          </a:p>
          <a:p>
            <a:pPr lvl="1"/>
            <a:r>
              <a:rPr lang="en-US" sz="1800" dirty="0"/>
              <a:t>VPN (Virtual Private Networks) – encrypts your IP address and who you are!</a:t>
            </a:r>
          </a:p>
          <a:p>
            <a:pPr lvl="1"/>
            <a:r>
              <a:rPr lang="en-US" sz="1800" dirty="0"/>
              <a:t>https (the s stands for secure!) – encrypts your data being sent to other websites!</a:t>
            </a:r>
          </a:p>
          <a:p>
            <a:pPr lvl="1"/>
            <a:r>
              <a:rPr lang="en-US" sz="1800" dirty="0"/>
              <a:t>Cryptocurrency (you control your private cipher key!)</a:t>
            </a:r>
            <a:endParaRPr lang="en-US" dirty="0"/>
          </a:p>
          <a:p>
            <a:pPr lvl="1"/>
            <a:r>
              <a:rPr lang="en-US" sz="1800" dirty="0"/>
              <a:t>Email and messaging service encryption (iMessage, Outlook, etc.)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9318DF2E-3C35-9FCE-5293-B4568E362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793" y="3733430"/>
            <a:ext cx="3222965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8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5F362-7CF7-BF4B-B86A-1CB9B870E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3" y="499340"/>
            <a:ext cx="11815697" cy="1288947"/>
          </a:xfrm>
        </p:spPr>
        <p:txBody>
          <a:bodyPr>
            <a:normAutofit fontScale="90000"/>
          </a:bodyPr>
          <a:lstStyle/>
          <a:p>
            <a:r>
              <a:rPr lang="en-US" sz="5100" dirty="0"/>
              <a:t>The Caesar Cipher was used in ancient Rome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5AB07-313B-7E42-81B3-6A8347DC8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5215" y="1769963"/>
            <a:ext cx="4673521" cy="4295877"/>
          </a:xfrm>
        </p:spPr>
        <p:txBody>
          <a:bodyPr anchor="t">
            <a:normAutofit/>
          </a:bodyPr>
          <a:lstStyle/>
          <a:p>
            <a:r>
              <a:rPr lang="en-US" sz="2000" dirty="0"/>
              <a:t>Invented by Julius Caesar ~100 BCE</a:t>
            </a:r>
          </a:p>
          <a:p>
            <a:r>
              <a:rPr lang="en-US" sz="2000" dirty="0"/>
              <a:t>Also known as the Caesar Shift</a:t>
            </a:r>
          </a:p>
          <a:p>
            <a:r>
              <a:rPr lang="en-US" sz="2000" dirty="0"/>
              <a:t>Used in ancient Rome for secure military communications</a:t>
            </a:r>
          </a:p>
          <a:p>
            <a:r>
              <a:rPr lang="en-US" sz="2000" dirty="0"/>
              <a:t>Served as the foundation for the development of more sophisticated encryption methods</a:t>
            </a:r>
          </a:p>
          <a:p>
            <a:endParaRPr lang="en-US" sz="2000" b="1" dirty="0"/>
          </a:p>
        </p:txBody>
      </p:sp>
      <p:pic>
        <p:nvPicPr>
          <p:cNvPr id="4" name="Picture 3" descr="A close up of a coin&#10;&#10;Description automatically generated with low confidence">
            <a:extLst>
              <a:ext uri="{FF2B5EF4-FFF2-40B4-BE49-F238E27FC236}">
                <a16:creationId xmlns:a16="http://schemas.microsoft.com/office/drawing/2014/main" id="{BB0CFCFB-5C89-D0D7-096B-9A1B067E7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279" y="1788287"/>
            <a:ext cx="3221908" cy="4295877"/>
          </a:xfrm>
          <a:prstGeom prst="rect">
            <a:avLst/>
          </a:prstGeom>
        </p:spPr>
      </p:pic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8F047D9A-782B-5252-49B5-157924DD2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3" y="2349407"/>
            <a:ext cx="3136991" cy="3136991"/>
          </a:xfrm>
          <a:prstGeom prst="rect">
            <a:avLst/>
          </a:prstGeom>
        </p:spPr>
      </p:pic>
      <p:pic>
        <p:nvPicPr>
          <p:cNvPr id="2050" name="Picture 2" descr="The Da Vinci Code Cryptex 1:1 Scale ...">
            <a:extLst>
              <a:ext uri="{FF2B5EF4-FFF2-40B4-BE49-F238E27FC236}">
                <a16:creationId xmlns:a16="http://schemas.microsoft.com/office/drawing/2014/main" id="{0606C5CE-4338-114A-AA6A-C8629027DC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61" b="13217"/>
          <a:stretch/>
        </p:blipFill>
        <p:spPr bwMode="auto">
          <a:xfrm>
            <a:off x="8044806" y="4367867"/>
            <a:ext cx="3100439" cy="218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373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7E9DD-9432-B614-F6E2-0A228DCC5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The cipher key matters!</a:t>
            </a:r>
          </a:p>
        </p:txBody>
      </p:sp>
      <p:pic>
        <p:nvPicPr>
          <p:cNvPr id="4" name="Caesar Cipher Wheel Animation">
            <a:hlinkClick r:id="" action="ppaction://media"/>
            <a:extLst>
              <a:ext uri="{FF2B5EF4-FFF2-40B4-BE49-F238E27FC236}">
                <a16:creationId xmlns:a16="http://schemas.microsoft.com/office/drawing/2014/main" id="{64D11F13-8A11-BD30-A28B-34CCDE0622D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8225" y="1642745"/>
            <a:ext cx="10113963" cy="4835525"/>
          </a:xfrm>
        </p:spPr>
      </p:pic>
    </p:spTree>
    <p:extLst>
      <p:ext uri="{BB962C8B-B14F-4D97-AF65-F5344CB8AC3E}">
        <p14:creationId xmlns:p14="http://schemas.microsoft.com/office/powerpoint/2010/main" val="185269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5AB07-313B-7E42-81B3-6A8347DC8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5415" y="2243851"/>
            <a:ext cx="3883721" cy="2728198"/>
          </a:xfrm>
        </p:spPr>
        <p:txBody>
          <a:bodyPr anchor="t">
            <a:normAutofit/>
          </a:bodyPr>
          <a:lstStyle/>
          <a:p>
            <a:r>
              <a:rPr lang="en-US" sz="2000" b="1" dirty="0"/>
              <a:t>Goal: </a:t>
            </a:r>
            <a:r>
              <a:rPr lang="en-US" sz="2000" dirty="0"/>
              <a:t>Write a Python program that enables us to encrypt a message that can only be read by someone with the secret key.  </a:t>
            </a:r>
          </a:p>
          <a:p>
            <a:r>
              <a:rPr lang="en-US" sz="2000" dirty="0"/>
              <a:t>The key will represent how much we shift each letter.</a:t>
            </a:r>
          </a:p>
          <a:p>
            <a:r>
              <a:rPr lang="en-US" sz="2000" dirty="0"/>
              <a:t>Also known as a Caesar Shift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094462-5ED3-2479-2110-E8403B6A2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52" y="2200219"/>
            <a:ext cx="7154957" cy="301700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C85CA6B-3A2E-2889-5585-9413543EC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919" y="626931"/>
            <a:ext cx="10652161" cy="1288947"/>
          </a:xfrm>
        </p:spPr>
        <p:txBody>
          <a:bodyPr>
            <a:normAutofit/>
          </a:bodyPr>
          <a:lstStyle/>
          <a:p>
            <a:r>
              <a:rPr lang="en-US" sz="5100" dirty="0"/>
              <a:t>Also known as the Caesar Shift</a:t>
            </a:r>
          </a:p>
        </p:txBody>
      </p:sp>
    </p:spTree>
    <p:extLst>
      <p:ext uri="{BB962C8B-B14F-4D97-AF65-F5344CB8AC3E}">
        <p14:creationId xmlns:p14="http://schemas.microsoft.com/office/powerpoint/2010/main" val="43166892"/>
      </p:ext>
    </p:extLst>
  </p:cSld>
  <p:clrMapOvr>
    <a:masterClrMapping/>
  </p:clrMapOvr>
</p:sld>
</file>

<file path=ppt/theme/theme1.xml><?xml version="1.0" encoding="utf-8"?>
<a:theme xmlns:a="http://schemas.openxmlformats.org/drawingml/2006/main" name="APS106_PPTX_Theme">
  <a:themeElements>
    <a:clrScheme name="Custom 5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17EE5"/>
      </a:accent1>
      <a:accent2>
        <a:srgbClr val="017EE5"/>
      </a:accent2>
      <a:accent3>
        <a:srgbClr val="017EE5"/>
      </a:accent3>
      <a:accent4>
        <a:srgbClr val="7B8994"/>
      </a:accent4>
      <a:accent5>
        <a:srgbClr val="7B8994"/>
      </a:accent5>
      <a:accent6>
        <a:srgbClr val="FF9933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PPTX_Theme" id="{D71ABBE9-7E6D-4E30-BD8F-2EB61EB32A2D}" vid="{056030BA-02C6-4208-ACCE-F1B550CC0A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APS106_PPTX_Theme</Template>
  <TotalTime>22729</TotalTime>
  <Words>1218</Words>
  <Application>Microsoft Macintosh PowerPoint</Application>
  <PresentationFormat>Widescreen</PresentationFormat>
  <Paragraphs>200</Paragraphs>
  <Slides>21</Slides>
  <Notes>5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Courier New</vt:lpstr>
      <vt:lpstr>ff-tisa-sans-web-pro</vt:lpstr>
      <vt:lpstr>Segoe UI</vt:lpstr>
      <vt:lpstr>Times New Roman</vt:lpstr>
      <vt:lpstr>Wingdings</vt:lpstr>
      <vt:lpstr>APS106_PPTX_Theme</vt:lpstr>
      <vt:lpstr>Cryptography and Cryptanalysis.</vt:lpstr>
      <vt:lpstr>PowerPoint Presentation</vt:lpstr>
      <vt:lpstr>PowerPoint Presentation</vt:lpstr>
      <vt:lpstr>Intersection of history and technology</vt:lpstr>
      <vt:lpstr>PowerPoint Presentation</vt:lpstr>
      <vt:lpstr>Intersection of history and technology</vt:lpstr>
      <vt:lpstr>The Caesar Cipher was used in ancient Rome</vt:lpstr>
      <vt:lpstr>The cipher key matters!</vt:lpstr>
      <vt:lpstr>Also known as the Caesar Shift</vt:lpstr>
      <vt:lpstr>Cryptography and Cryptanalysis work against one another</vt:lpstr>
      <vt:lpstr>Some friendly reminders…</vt:lpstr>
      <vt:lpstr>RECAP: Making Choices</vt:lpstr>
      <vt:lpstr>Adding the elif (else if) statement</vt:lpstr>
      <vt:lpstr>Making Choices</vt:lpstr>
      <vt:lpstr>Function Definitions</vt:lpstr>
      <vt:lpstr>Input</vt:lpstr>
      <vt:lpstr>String Comparisons</vt:lpstr>
      <vt:lpstr>Strings as Integers (ASCII Encoding)</vt:lpstr>
      <vt:lpstr>Strings as Integers (ASCII Encoding)</vt:lpstr>
      <vt:lpstr>ASCII Encoding</vt:lpstr>
      <vt:lpstr>Cryptography and Cryptanalysis.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Goodfellow</dc:creator>
  <cp:lastModifiedBy>Ben Kinsella</cp:lastModifiedBy>
  <cp:revision>123</cp:revision>
  <dcterms:created xsi:type="dcterms:W3CDTF">2021-11-03T00:49:37Z</dcterms:created>
  <dcterms:modified xsi:type="dcterms:W3CDTF">2024-05-28T11:45:49Z</dcterms:modified>
</cp:coreProperties>
</file>